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5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60.xml" ContentType="application/vnd.openxmlformats-officedocument.presentationml.slide+xml"/>
  <Override PartName="/ppt/slides/slide51.xml" ContentType="application/vnd.openxmlformats-officedocument.presentationml.slide+xml"/>
  <Override PartName="/ppt/slides/slide62.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4.xml" ContentType="application/vnd.openxmlformats-officedocument.presentationml.slide+xml"/>
  <Override PartName="/ppt/slides/slide61.xml" ContentType="application/vnd.openxmlformats-officedocument.presentationml.slide+xml"/>
  <Override PartName="/ppt/slides/slide52.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53.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3" r:id="rId3"/>
    <p:sldId id="287" r:id="rId4"/>
    <p:sldId id="286"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26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 id="328" r:id="rId46"/>
    <p:sldId id="329" r:id="rId47"/>
    <p:sldId id="330" r:id="rId48"/>
    <p:sldId id="331" r:id="rId49"/>
    <p:sldId id="332"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0BEF"/>
    <a:srgbClr val="632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8" d="100"/>
          <a:sy n="68" d="100"/>
        </p:scale>
        <p:origin x="9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10/30/2020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10/30/2020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5.bin"/><Relationship Id="rId4" Type="http://schemas.openxmlformats.org/officeDocument/2006/relationships/image" Target="../media/image3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3.JPG"/><Relationship Id="rId5" Type="http://schemas.openxmlformats.org/officeDocument/2006/relationships/oleObject" Target="../embeddings/oleObject7.bin"/><Relationship Id="rId4" Type="http://schemas.openxmlformats.org/officeDocument/2006/relationships/image" Target="../media/image32.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9.bin"/><Relationship Id="rId4" Type="http://schemas.openxmlformats.org/officeDocument/2006/relationships/image" Target="../media/image32.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10.bin"/><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image" Target="../media/image32.wmf"/><Relationship Id="rId9" Type="http://schemas.openxmlformats.org/officeDocument/2006/relationships/image" Target="../media/image35.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4.bin"/><Relationship Id="rId7" Type="http://schemas.openxmlformats.org/officeDocument/2006/relationships/image" Target="../media/image3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32.wmf"/><Relationship Id="rId9" Type="http://schemas.openxmlformats.org/officeDocument/2006/relationships/image" Target="../media/image37.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bin"/><Relationship Id="rId7" Type="http://schemas.microsoft.com/office/2007/relationships/hdphoto" Target="../media/hdphoto7.wdp"/><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png"/><Relationship Id="rId5" Type="http://schemas.openxmlformats.org/officeDocument/2006/relationships/oleObject" Target="../embeddings/oleObject19.bin"/><Relationship Id="rId4" Type="http://schemas.openxmlformats.org/officeDocument/2006/relationships/image" Target="../media/image32.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3.jpeg"/><Relationship Id="rId5" Type="http://schemas.openxmlformats.org/officeDocument/2006/relationships/oleObject" Target="../embeddings/oleObject21.bin"/><Relationship Id="rId4" Type="http://schemas.openxmlformats.org/officeDocument/2006/relationships/image" Target="../media/image3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3.bin"/><Relationship Id="rId4" Type="http://schemas.openxmlformats.org/officeDocument/2006/relationships/image" Target="../media/image32.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5.png"/><Relationship Id="rId5" Type="http://schemas.openxmlformats.org/officeDocument/2006/relationships/oleObject" Target="../embeddings/oleObject25.bin"/><Relationship Id="rId4" Type="http://schemas.openxmlformats.org/officeDocument/2006/relationships/image" Target="../media/image3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oleObject" Target="../embeddings/oleObject27.bin"/><Relationship Id="rId4" Type="http://schemas.openxmlformats.org/officeDocument/2006/relationships/image" Target="../media/image3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6.jpg"/><Relationship Id="rId5" Type="http://schemas.openxmlformats.org/officeDocument/2006/relationships/oleObject" Target="../embeddings/oleObject29.bin"/><Relationship Id="rId4" Type="http://schemas.openxmlformats.org/officeDocument/2006/relationships/image" Target="../media/image32.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31.bin"/><Relationship Id="rId4" Type="http://schemas.openxmlformats.org/officeDocument/2006/relationships/image" Target="../media/image32.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33.bin"/><Relationship Id="rId4" Type="http://schemas.openxmlformats.org/officeDocument/2006/relationships/image" Target="../media/image32.wmf"/></Relationships>
</file>

<file path=ppt/slides/_rels/slide6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34.bin"/><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vmlDrawing" Target="../drawings/vmlDrawing16.vml"/><Relationship Id="rId11" Type="http://schemas.openxmlformats.org/officeDocument/2006/relationships/image" Target="../media/image63.png"/><Relationship Id="rId5" Type="http://schemas.openxmlformats.org/officeDocument/2006/relationships/oleObject" Target="../embeddings/oleObject35.bin"/><Relationship Id="rId10" Type="http://schemas.openxmlformats.org/officeDocument/2006/relationships/image" Target="../media/image62.png"/><Relationship Id="rId4" Type="http://schemas.openxmlformats.org/officeDocument/2006/relationships/image" Target="../media/image32.wmf"/><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8" Type="http://schemas.openxmlformats.org/officeDocument/2006/relationships/image" Target="../media/image47.wmf"/><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48.wmf"/><Relationship Id="rId4" Type="http://schemas.openxmlformats.org/officeDocument/2006/relationships/image" Target="../media/image66.png"/><Relationship Id="rId9" Type="http://schemas.openxmlformats.org/officeDocument/2006/relationships/oleObject" Target="../embeddings/oleObject3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s>
</file>

<file path=ppt/slides/_rels/slide6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2.wmf"/><Relationship Id="rId5" Type="http://schemas.openxmlformats.org/officeDocument/2006/relationships/oleObject" Target="../embeddings/oleObject41.bin"/><Relationship Id="rId4" Type="http://schemas.openxmlformats.org/officeDocument/2006/relationships/image" Target="../media/image51.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375803" y="2269027"/>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Genetic-Neural System (</a:t>
            </a:r>
            <a:r>
              <a:rPr lang="en-US" sz="2800" b="1" dirty="0" err="1">
                <a:solidFill>
                  <a:srgbClr val="C00000"/>
                </a:solidFill>
                <a:latin typeface="Georgia" pitchFamily="18" charset="0"/>
                <a:cs typeface="Times New Roman" pitchFamily="18" charset="0"/>
              </a:rPr>
              <a:t>GNS</a:t>
            </a:r>
            <a:r>
              <a:rPr lang="en-US" sz="2800" b="1" dirty="0">
                <a:solidFill>
                  <a:srgbClr val="C00000"/>
                </a:solidFill>
                <a:latin typeface="Georgia" pitchFamily="18" charset="0"/>
                <a:cs typeface="Times New Roman" pitchFamily="18" charset="0"/>
              </a:rPr>
              <a:t>)</a:t>
            </a:r>
          </a:p>
        </p:txBody>
      </p:sp>
      <p:sp>
        <p:nvSpPr>
          <p:cNvPr id="9" name="TextBox 8"/>
          <p:cNvSpPr txBox="1"/>
          <p:nvPr/>
        </p:nvSpPr>
        <p:spPr>
          <a:xfrm>
            <a:off x="344272" y="3408442"/>
            <a:ext cx="6781742" cy="461665"/>
          </a:xfrm>
          <a:prstGeom prst="rect">
            <a:avLst/>
          </a:prstGeom>
          <a:noFill/>
        </p:spPr>
        <p:txBody>
          <a:bodyPr wrap="square" rtlCol="0">
            <a:spAutoFit/>
          </a:bodyPr>
          <a:lstStyle/>
          <a:p>
            <a:pPr algn="just">
              <a:buFont typeface="Arial" charset="0"/>
              <a:buChar char="•"/>
            </a:pPr>
            <a:r>
              <a:rPr lang="en-US" sz="2400" b="1" dirty="0">
                <a:cs typeface="Times New Roman" pitchFamily="18" charset="0"/>
              </a:rPr>
              <a:t>To improve the performance of an </a:t>
            </a:r>
            <a:r>
              <a:rPr lang="en-US" sz="2400" b="1" dirty="0" err="1">
                <a:cs typeface="Times New Roman" pitchFamily="18" charset="0"/>
              </a:rPr>
              <a:t>NN</a:t>
            </a:r>
            <a:r>
              <a:rPr lang="en-US" sz="2400" b="1" dirty="0">
                <a:cs typeface="Times New Roman" pitchFamily="18" charset="0"/>
              </a:rPr>
              <a:t> using a GA.</a:t>
            </a:r>
          </a:p>
        </p:txBody>
      </p:sp>
      <p:sp>
        <p:nvSpPr>
          <p:cNvPr id="5" name="TextBox 4"/>
          <p:cNvSpPr txBox="1"/>
          <p:nvPr/>
        </p:nvSpPr>
        <p:spPr>
          <a:xfrm>
            <a:off x="297098" y="510933"/>
            <a:ext cx="8166964" cy="1200329"/>
          </a:xfrm>
          <a:prstGeom prst="rect">
            <a:avLst/>
          </a:prstGeom>
          <a:noFill/>
        </p:spPr>
        <p:txBody>
          <a:bodyPr wrap="square" rtlCol="0">
            <a:spAutoFit/>
          </a:bodyPr>
          <a:lstStyle/>
          <a:p>
            <a:r>
              <a:rPr lang="en-US" sz="3600" b="1" dirty="0">
                <a:solidFill>
                  <a:srgbClr val="002060"/>
                </a:solidFill>
                <a:latin typeface="Georgia" pitchFamily="18" charset="0"/>
                <a:cs typeface="Times New Roman" pitchFamily="18" charset="0"/>
              </a:rPr>
              <a:t>Combined Genetic Algorithms and Neural Network</a:t>
            </a:r>
            <a:endParaRPr lang="en-US" b="1" dirty="0">
              <a:solidFill>
                <a:srgbClr val="002060"/>
              </a:solidFill>
            </a:endParaRPr>
          </a:p>
        </p:txBody>
      </p:sp>
    </p:spTree>
    <p:extLst>
      <p:ext uri="{BB962C8B-B14F-4D97-AF65-F5344CB8AC3E}">
        <p14:creationId xmlns:p14="http://schemas.microsoft.com/office/powerpoint/2010/main" val="224600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38546" y="1132959"/>
                <a:ext cx="7117278" cy="3975960"/>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neurons of input, hidden and output layers are assumed to have transfer functions of the form: </a:t>
                </a:r>
                <a14:m>
                  <m:oMath xmlns:m="http://schemas.openxmlformats.org/officeDocument/2006/math">
                    <m:r>
                      <a:rPr lang="en-US" sz="2400" b="1" i="1" dirty="0">
                        <a:latin typeface="Cambria Math"/>
                        <a:cs typeface="Times New Roman" pitchFamily="18" charset="0"/>
                      </a:rPr>
                      <m:t>𝒚</m:t>
                    </m:r>
                    <m:r>
                      <a:rPr lang="en-US" sz="2400" b="1" i="1" dirty="0">
                        <a:latin typeface="Cambria Math"/>
                        <a:cs typeface="Times New Roman" pitchFamily="18" charset="0"/>
                      </a:rPr>
                      <m:t>=</m:t>
                    </m:r>
                    <m:r>
                      <a:rPr lang="en-US" sz="2400" b="1" i="1" dirty="0">
                        <a:latin typeface="Cambria Math"/>
                        <a:cs typeface="Times New Roman" pitchFamily="18" charset="0"/>
                      </a:rPr>
                      <m:t>𝒙</m:t>
                    </m:r>
                  </m:oMath>
                </a14:m>
                <a:r>
                  <a:rPr lang="en-US" sz="2400" b="1" dirty="0">
                    <a:cs typeface="Times New Roman" pitchFamily="18" charset="0"/>
                  </a:rPr>
                  <a:t>,  </a:t>
                </a:r>
                <a14:m>
                  <m:oMath xmlns:m="http://schemas.openxmlformats.org/officeDocument/2006/math">
                    <m:r>
                      <a:rPr lang="en-US" sz="2400" b="1" i="1">
                        <a:latin typeface="Cambria Math"/>
                        <a:cs typeface="Times New Roman" pitchFamily="18" charset="0"/>
                      </a:rPr>
                      <m:t>𝒚</m:t>
                    </m:r>
                    <m:r>
                      <a:rPr lang="en-US" sz="2400" b="1" i="1">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r>
                          <a:rPr lang="en-US" sz="2400" b="1" i="1">
                            <a:latin typeface="Cambria Math"/>
                            <a:cs typeface="Times New Roman" pitchFamily="18" charset="0"/>
                          </a:rPr>
                          <m:t>𝟏</m:t>
                        </m:r>
                      </m:num>
                      <m:den>
                        <m:r>
                          <a:rPr lang="en-US" sz="2400" b="1" i="1">
                            <a:latin typeface="Cambria Math"/>
                            <a:cs typeface="Times New Roman" pitchFamily="18" charset="0"/>
                          </a:rPr>
                          <m:t>𝟏</m:t>
                        </m:r>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𝟏</m:t>
                                </m:r>
                              </m:sub>
                            </m:sSub>
                            <m:r>
                              <a:rPr lang="en-US" sz="2400" b="1" i="1">
                                <a:latin typeface="Cambria Math"/>
                                <a:cs typeface="Times New Roman" pitchFamily="18" charset="0"/>
                              </a:rPr>
                              <m:t>𝒙</m:t>
                            </m:r>
                          </m:sup>
                        </m:sSup>
                      </m:den>
                    </m:f>
                    <m:r>
                      <a:rPr lang="en-US" sz="2400" b="1" i="1">
                        <a:latin typeface="Cambria Math"/>
                        <a:cs typeface="Times New Roman" pitchFamily="18" charset="0"/>
                      </a:rPr>
                      <m:t>, </m:t>
                    </m:r>
                    <m:r>
                      <a:rPr lang="en-US" sz="2400" b="1" i="1">
                        <a:latin typeface="Cambria Math"/>
                        <a:cs typeface="Times New Roman" pitchFamily="18" charset="0"/>
                      </a:rPr>
                      <m:t>𝒚</m:t>
                    </m:r>
                    <m:r>
                      <a:rPr lang="en-US" sz="2400" b="1" i="1">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num>
                      <m:den>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r>
                              <a:rPr lang="en-US" sz="2400" b="1" i="1">
                                <a:latin typeface="Cambria Math"/>
                                <a:cs typeface="Times New Roman" pitchFamily="18" charset="0"/>
                              </a:rPr>
                              <m:t>𝒙</m:t>
                            </m:r>
                          </m:sup>
                        </m:sSup>
                      </m:den>
                    </m:f>
                  </m:oMath>
                </a14:m>
                <a:r>
                  <a:rPr lang="en-US" sz="2400" b="1" dirty="0">
                    <a:cs typeface="Times New Roman" pitchFamily="18" charset="0"/>
                  </a:rPr>
                  <a:t>, respectively. The weights: </a:t>
                </a:r>
                <a:r>
                  <a:rPr lang="en-US" sz="2400" b="1" i="1" dirty="0">
                    <a:cs typeface="Times New Roman" pitchFamily="18" charset="0"/>
                  </a:rPr>
                  <a:t>[V], [W]</a:t>
                </a:r>
                <a:r>
                  <a:rPr lang="en-US" sz="2400" b="1" dirty="0">
                    <a:cs typeface="Times New Roman" pitchFamily="18" charset="0"/>
                  </a:rPr>
                  <a:t> vary in the range of 0.0 to 1.0. The bias value </a:t>
                </a:r>
                <a:r>
                  <a:rPr lang="en-US" sz="2400" b="1" i="1" dirty="0">
                    <a:cs typeface="Times New Roman" pitchFamily="18" charset="0"/>
                  </a:rPr>
                  <a:t>b </a:t>
                </a:r>
                <a:r>
                  <a:rPr lang="en-US" sz="2400" b="1" dirty="0">
                    <a:cs typeface="Times New Roman" pitchFamily="18" charset="0"/>
                  </a:rPr>
                  <a:t>varies in the range of 0.001 to 0.01.  Both the coefficients of transfer functions: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𝟏</m:t>
                        </m:r>
                      </m:sub>
                    </m:sSub>
                  </m:oMath>
                </a14:m>
                <a:r>
                  <a:rPr lang="en-US" sz="2400" b="1" dirty="0">
                    <a:cs typeface="Times New Roman" pitchFamily="18" charset="0"/>
                  </a:rPr>
                  <a:t>,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oMath>
                </a14:m>
                <a:r>
                  <a:rPr lang="en-US" sz="2400" b="1" dirty="0">
                    <a:cs typeface="Times New Roman" pitchFamily="18" charset="0"/>
                  </a:rPr>
                  <a:t> are assumed to vary in the range of (0.5, 2.0). The table shows one of the training cases. One of the GA-strings is given below, in which  five bits are used to represent each real variable.</a:t>
                </a:r>
              </a:p>
            </p:txBody>
          </p:sp>
        </mc:Choice>
        <mc:Fallback xmlns="">
          <p:sp>
            <p:nvSpPr>
              <p:cNvPr id="3" name="Rectangle 2"/>
              <p:cNvSpPr>
                <a:spLocks noRot="1" noChangeAspect="1" noMove="1" noResize="1" noEditPoints="1" noAdjustHandles="1" noChangeArrowheads="1" noChangeShapeType="1" noTextEdit="1"/>
              </p:cNvSpPr>
              <p:nvPr/>
            </p:nvSpPr>
            <p:spPr>
              <a:xfrm>
                <a:off x="138546" y="1132959"/>
                <a:ext cx="7117278" cy="3975960"/>
              </a:xfrm>
              <a:prstGeom prst="rect">
                <a:avLst/>
              </a:prstGeom>
              <a:blipFill rotWithShape="1">
                <a:blip r:embed="rId3"/>
                <a:stretch>
                  <a:fillRect l="-1200" t="-1227" r="-1371" b="-2454"/>
                </a:stretch>
              </a:blipFill>
            </p:spPr>
            <p:txBody>
              <a:bodyPr/>
              <a:lstStyle/>
              <a:p>
                <a:r>
                  <a:rPr lang="en-US">
                    <a:noFill/>
                  </a:rPr>
                  <a:t> </a:t>
                </a:r>
              </a:p>
            </p:txBody>
          </p:sp>
        </mc:Fallback>
      </mc:AlternateContent>
    </p:spTree>
    <p:extLst>
      <p:ext uri="{BB962C8B-B14F-4D97-AF65-F5344CB8AC3E}">
        <p14:creationId xmlns:p14="http://schemas.microsoft.com/office/powerpoint/2010/main" val="404640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659215670"/>
                  </p:ext>
                </p:extLst>
              </p:nvPr>
            </p:nvGraphicFramePr>
            <p:xfrm>
              <a:off x="1207323" y="1126279"/>
              <a:ext cx="3145642" cy="2113280"/>
            </p:xfrm>
            <a:graphic>
              <a:graphicData uri="http://schemas.openxmlformats.org/drawingml/2006/table">
                <a:tbl>
                  <a:tblPr firstRow="1" bandRow="1">
                    <a:tableStyleId>{5940675A-B579-460E-94D1-54222C63F5DA}</a:tableStyleId>
                  </a:tblPr>
                  <a:tblGrid>
                    <a:gridCol w="1008083">
                      <a:extLst>
                        <a:ext uri="{9D8B030D-6E8A-4147-A177-3AD203B41FA5}">
                          <a16:colId xmlns:a16="http://schemas.microsoft.com/office/drawing/2014/main" val="20000"/>
                        </a:ext>
                      </a:extLst>
                    </a:gridCol>
                    <a:gridCol w="665018">
                      <a:extLst>
                        <a:ext uri="{9D8B030D-6E8A-4147-A177-3AD203B41FA5}">
                          <a16:colId xmlns:a16="http://schemas.microsoft.com/office/drawing/2014/main" val="20001"/>
                        </a:ext>
                      </a:extLst>
                    </a:gridCol>
                    <a:gridCol w="676894">
                      <a:extLst>
                        <a:ext uri="{9D8B030D-6E8A-4147-A177-3AD203B41FA5}">
                          <a16:colId xmlns:a16="http://schemas.microsoft.com/office/drawing/2014/main" val="20002"/>
                        </a:ext>
                      </a:extLst>
                    </a:gridCol>
                    <a:gridCol w="795647">
                      <a:extLst>
                        <a:ext uri="{9D8B030D-6E8A-4147-A177-3AD203B41FA5}">
                          <a16:colId xmlns:a16="http://schemas.microsoft.com/office/drawing/2014/main" val="20003"/>
                        </a:ext>
                      </a:extLst>
                    </a:gridCol>
                  </a:tblGrid>
                  <a:tr h="370840">
                    <a:tc>
                      <a:txBody>
                        <a:bodyPr/>
                        <a:lstStyle/>
                        <a:p>
                          <a:pPr algn="ctr"/>
                          <a:r>
                            <a:rPr lang="en-US" sz="2400" b="1" dirty="0"/>
                            <a:t>Sl. No.</a:t>
                          </a:r>
                          <a:endParaRPr lang="en-US" sz="2400" b="1" dirty="0">
                            <a:latin typeface="+mn-lt"/>
                          </a:endParaRPr>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a:rPr>
                                      <m:t>𝐈</m:t>
                                    </m:r>
                                  </m:e>
                                  <m:sub>
                                    <m:r>
                                      <a:rPr lang="en-US" sz="2400" b="1" smtClean="0">
                                        <a:latin typeface="Cambria Math"/>
                                      </a:rPr>
                                      <m:t>𝟏</m:t>
                                    </m:r>
                                  </m:sub>
                                </m:sSub>
                              </m:oMath>
                            </m:oMathPara>
                          </a14:m>
                          <a:endParaRPr lang="en-US" sz="2400" b="1"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a:rPr>
                                      <m:t>𝐈</m:t>
                                    </m:r>
                                  </m:e>
                                  <m:sub>
                                    <m:r>
                                      <a:rPr lang="en-US" sz="2400" b="1" smtClean="0">
                                        <a:latin typeface="Cambria Math"/>
                                      </a:rPr>
                                      <m:t>𝟐</m:t>
                                    </m:r>
                                  </m:sub>
                                </m:sSub>
                              </m:oMath>
                            </m:oMathPara>
                          </a14:m>
                          <a:endParaRPr lang="en-US" sz="2400" b="1" dirty="0">
                            <a:latin typeface="+mn-lt"/>
                          </a:endParaRPr>
                        </a:p>
                      </a:txBody>
                      <a:tcPr/>
                    </a:tc>
                    <a:tc>
                      <a:txBody>
                        <a:bodyPr/>
                        <a:lstStyle/>
                        <a:p>
                          <a:pPr algn="ctr"/>
                          <a:r>
                            <a:rPr lang="en-US" sz="2400" b="1" dirty="0"/>
                            <a:t>O</a:t>
                          </a:r>
                          <a:endParaRPr lang="en-US" sz="2400" b="1" i="1" dirty="0">
                            <a:latin typeface="+mn-lt"/>
                          </a:endParaRPr>
                        </a:p>
                      </a:txBody>
                      <a:tcPr/>
                    </a:tc>
                    <a:extLst>
                      <a:ext uri="{0D108BD9-81ED-4DB2-BD59-A6C34878D82A}">
                        <a16:rowId xmlns:a16="http://schemas.microsoft.com/office/drawing/2014/main" val="10000"/>
                      </a:ext>
                    </a:extLst>
                  </a:tr>
                  <a:tr h="370840">
                    <a:tc>
                      <a:txBody>
                        <a:bodyPr/>
                        <a:lstStyle/>
                        <a:p>
                          <a:pPr algn="ctr"/>
                          <a:r>
                            <a:rPr lang="en-US" b="1" dirty="0"/>
                            <a:t>1</a:t>
                          </a:r>
                        </a:p>
                      </a:txBody>
                      <a:tcPr/>
                    </a:tc>
                    <a:tc>
                      <a:txBody>
                        <a:bodyPr/>
                        <a:lstStyle/>
                        <a:p>
                          <a:pPr algn="ctr"/>
                          <a:r>
                            <a:rPr lang="en-US" b="1" dirty="0"/>
                            <a:t>0.6</a:t>
                          </a:r>
                        </a:p>
                      </a:txBody>
                      <a:tcPr/>
                    </a:tc>
                    <a:tc>
                      <a:txBody>
                        <a:bodyPr/>
                        <a:lstStyle/>
                        <a:p>
                          <a:pPr algn="ctr"/>
                          <a:r>
                            <a:rPr lang="en-US" b="1" dirty="0"/>
                            <a:t>0.7</a:t>
                          </a:r>
                        </a:p>
                      </a:txBody>
                      <a:tcPr/>
                    </a:tc>
                    <a:tc>
                      <a:txBody>
                        <a:bodyPr/>
                        <a:lstStyle/>
                        <a:p>
                          <a:pPr algn="ctr"/>
                          <a:r>
                            <a:rPr lang="en-US" b="1" dirty="0"/>
                            <a:t>0.9</a:t>
                          </a:r>
                        </a:p>
                      </a:txBody>
                      <a:tcPr/>
                    </a:tc>
                    <a:extLst>
                      <a:ext uri="{0D108BD9-81ED-4DB2-BD59-A6C34878D82A}">
                        <a16:rowId xmlns:a16="http://schemas.microsoft.com/office/drawing/2014/main" val="10001"/>
                      </a:ext>
                    </a:extLst>
                  </a:tr>
                  <a:tr h="370840">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tc>
                      <a:txBody>
                        <a:bodyPr/>
                        <a:lstStyle/>
                        <a:p>
                          <a:pPr algn="ctr"/>
                          <a:r>
                            <a:rPr lang="en-US" b="1" dirty="0"/>
                            <a:t>.</a:t>
                          </a:r>
                        </a:p>
                        <a:p>
                          <a:pPr algn="ctr"/>
                          <a:r>
                            <a:rPr lang="en-US" b="1" dirty="0"/>
                            <a:t>.</a:t>
                          </a:r>
                        </a:p>
                        <a:p>
                          <a:pPr algn="ctr"/>
                          <a:r>
                            <a:rPr lang="en-US" b="1" dirty="0"/>
                            <a:t>.</a:t>
                          </a:r>
                        </a:p>
                      </a:txBody>
                      <a:tcPr/>
                    </a:tc>
                    <a:extLst>
                      <a:ext uri="{0D108BD9-81ED-4DB2-BD59-A6C34878D82A}">
                        <a16:rowId xmlns:a16="http://schemas.microsoft.com/office/drawing/2014/main" val="10002"/>
                      </a:ext>
                    </a:extLst>
                  </a:tr>
                  <a:tr h="370840">
                    <a:tc>
                      <a:txBody>
                        <a:bodyPr/>
                        <a:lstStyle/>
                        <a:p>
                          <a:pPr algn="ctr"/>
                          <a:r>
                            <a:rPr lang="en-US" b="1" dirty="0"/>
                            <a:t>L</a:t>
                          </a:r>
                        </a:p>
                      </a:txBody>
                      <a:tcPr/>
                    </a:tc>
                    <a:tc>
                      <a:txBody>
                        <a:bodyPr/>
                        <a:lstStyle/>
                        <a:p>
                          <a:pPr algn="ctr"/>
                          <a:r>
                            <a:rPr lang="en-US" b="1" dirty="0"/>
                            <a:t>-</a:t>
                          </a:r>
                        </a:p>
                      </a:txBody>
                      <a:tcPr/>
                    </a:tc>
                    <a:tc>
                      <a:txBody>
                        <a:bodyPr/>
                        <a:lstStyle/>
                        <a:p>
                          <a:pPr algn="ctr"/>
                          <a:r>
                            <a:rPr lang="en-US" b="1" dirty="0"/>
                            <a:t>-</a:t>
                          </a:r>
                        </a:p>
                      </a:txBody>
                      <a:tcPr/>
                    </a:tc>
                    <a:tc>
                      <a:txBody>
                        <a:bodyPr/>
                        <a:lstStyle/>
                        <a:p>
                          <a:pPr algn="ctr"/>
                          <a:r>
                            <a:rPr lang="en-US" b="1" dirty="0"/>
                            <a:t>-</a:t>
                          </a:r>
                        </a:p>
                      </a:txBody>
                      <a:tcPr/>
                    </a:tc>
                    <a:extLst>
                      <a:ext uri="{0D108BD9-81ED-4DB2-BD59-A6C34878D82A}">
                        <a16:rowId xmlns:a16="http://schemas.microsoft.com/office/drawing/2014/main" val="100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59215670"/>
                  </p:ext>
                </p:extLst>
              </p:nvPr>
            </p:nvGraphicFramePr>
            <p:xfrm>
              <a:off x="1207323" y="1126279"/>
              <a:ext cx="3145642" cy="2113280"/>
            </p:xfrm>
            <a:graphic>
              <a:graphicData uri="http://schemas.openxmlformats.org/drawingml/2006/table">
                <a:tbl>
                  <a:tblPr firstRow="1" bandRow="1">
                    <a:tableStyleId>{5940675A-B579-460E-94D1-54222C63F5DA}</a:tableStyleId>
                  </a:tblPr>
                  <a:tblGrid>
                    <a:gridCol w="1008083"/>
                    <a:gridCol w="665018"/>
                    <a:gridCol w="676894"/>
                    <a:gridCol w="795647"/>
                  </a:tblGrid>
                  <a:tr h="457200">
                    <a:tc>
                      <a:txBody>
                        <a:bodyPr/>
                        <a:lstStyle/>
                        <a:p>
                          <a:pPr algn="ctr"/>
                          <a:r>
                            <a:rPr lang="en-US" sz="2400" b="1" dirty="0" smtClean="0"/>
                            <a:t>Sl. </a:t>
                          </a:r>
                          <a:r>
                            <a:rPr lang="en-US" sz="2400" b="1" dirty="0" smtClean="0"/>
                            <a:t>No.</a:t>
                          </a:r>
                          <a:endParaRPr lang="en-US" sz="2400" b="1" dirty="0">
                            <a:latin typeface="+mn-lt"/>
                          </a:endParaRPr>
                        </a:p>
                      </a:txBody>
                      <a:tcPr/>
                    </a:tc>
                    <a:tc>
                      <a:txBody>
                        <a:bodyPr/>
                        <a:lstStyle/>
                        <a:p>
                          <a:endParaRPr lang="en-US"/>
                        </a:p>
                      </a:txBody>
                      <a:tcPr>
                        <a:blipFill rotWithShape="1">
                          <a:blip r:embed="rId3"/>
                          <a:stretch>
                            <a:fillRect l="-151376" t="-10667" r="-222936" b="-382667"/>
                          </a:stretch>
                        </a:blipFill>
                      </a:tcPr>
                    </a:tc>
                    <a:tc>
                      <a:txBody>
                        <a:bodyPr/>
                        <a:lstStyle/>
                        <a:p>
                          <a:endParaRPr lang="en-US"/>
                        </a:p>
                      </a:txBody>
                      <a:tcPr>
                        <a:blipFill rotWithShape="1">
                          <a:blip r:embed="rId3"/>
                          <a:stretch>
                            <a:fillRect l="-246847" t="-10667" r="-118919" b="-382667"/>
                          </a:stretch>
                        </a:blipFill>
                      </a:tcPr>
                    </a:tc>
                    <a:tc>
                      <a:txBody>
                        <a:bodyPr/>
                        <a:lstStyle/>
                        <a:p>
                          <a:pPr algn="ctr"/>
                          <a:r>
                            <a:rPr lang="en-US" sz="2400" b="1" dirty="0" smtClean="0"/>
                            <a:t>O</a:t>
                          </a:r>
                          <a:endParaRPr lang="en-US" sz="2400" b="1" i="1" dirty="0">
                            <a:latin typeface="+mn-lt"/>
                          </a:endParaRPr>
                        </a:p>
                      </a:txBody>
                      <a:tcPr/>
                    </a:tc>
                  </a:tr>
                  <a:tr h="370840">
                    <a:tc>
                      <a:txBody>
                        <a:bodyPr/>
                        <a:lstStyle/>
                        <a:p>
                          <a:pPr algn="ctr"/>
                          <a:r>
                            <a:rPr lang="en-US" b="1" dirty="0" smtClean="0"/>
                            <a:t>1</a:t>
                          </a:r>
                          <a:endParaRPr lang="en-US" b="1" dirty="0"/>
                        </a:p>
                      </a:txBody>
                      <a:tcPr/>
                    </a:tc>
                    <a:tc>
                      <a:txBody>
                        <a:bodyPr/>
                        <a:lstStyle/>
                        <a:p>
                          <a:pPr algn="ctr"/>
                          <a:r>
                            <a:rPr lang="en-US" b="1" dirty="0" smtClean="0"/>
                            <a:t>0.6</a:t>
                          </a:r>
                          <a:endParaRPr lang="en-US" b="1" dirty="0"/>
                        </a:p>
                      </a:txBody>
                      <a:tcPr/>
                    </a:tc>
                    <a:tc>
                      <a:txBody>
                        <a:bodyPr/>
                        <a:lstStyle/>
                        <a:p>
                          <a:pPr algn="ctr"/>
                          <a:r>
                            <a:rPr lang="en-US" b="1" dirty="0" smtClean="0"/>
                            <a:t>0.7</a:t>
                          </a:r>
                          <a:endParaRPr lang="en-US" b="1" dirty="0"/>
                        </a:p>
                      </a:txBody>
                      <a:tcPr/>
                    </a:tc>
                    <a:tc>
                      <a:txBody>
                        <a:bodyPr/>
                        <a:lstStyle/>
                        <a:p>
                          <a:pPr algn="ctr"/>
                          <a:r>
                            <a:rPr lang="en-US" b="1" dirty="0" smtClean="0"/>
                            <a:t>0.9</a:t>
                          </a:r>
                          <a:endParaRPr lang="en-US" b="1" dirty="0"/>
                        </a:p>
                      </a:txBody>
                      <a:tcPr/>
                    </a:tc>
                  </a:tr>
                  <a:tr h="914400">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endParaRPr lang="en-US" b="1" dirty="0"/>
                        </a:p>
                      </a:txBody>
                      <a:tcPr/>
                    </a:tc>
                    <a:tc>
                      <a:txBody>
                        <a:bodyPr/>
                        <a:lstStyle/>
                        <a:p>
                          <a:pPr algn="ctr"/>
                          <a:r>
                            <a:rPr lang="en-US" b="1" dirty="0" smtClean="0"/>
                            <a:t>.</a:t>
                          </a:r>
                        </a:p>
                        <a:p>
                          <a:pPr algn="ctr"/>
                          <a:r>
                            <a:rPr lang="en-US" b="1" dirty="0" smtClean="0"/>
                            <a:t>.</a:t>
                          </a:r>
                        </a:p>
                        <a:p>
                          <a:pPr algn="ctr"/>
                          <a:r>
                            <a:rPr lang="en-US" b="1" dirty="0" smtClean="0"/>
                            <a:t>.</a:t>
                          </a:r>
                        </a:p>
                      </a:txBody>
                      <a:tcPr/>
                    </a:tc>
                  </a:tr>
                  <a:tr h="370840">
                    <a:tc>
                      <a:txBody>
                        <a:bodyPr/>
                        <a:lstStyle/>
                        <a:p>
                          <a:pPr algn="ctr"/>
                          <a:r>
                            <a:rPr lang="en-US" b="1" dirty="0" smtClean="0"/>
                            <a:t>L</a:t>
                          </a:r>
                          <a:endParaRPr lang="en-US"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c>
                      <a:txBody>
                        <a:bodyPr/>
                        <a:lstStyle/>
                        <a:p>
                          <a:pPr algn="ctr"/>
                          <a:r>
                            <a:rPr lang="en-US" b="1" dirty="0" smtClean="0"/>
                            <a:t>-</a:t>
                          </a:r>
                          <a:endParaRPr lang="en-US" b="1" dirty="0"/>
                        </a:p>
                      </a:txBody>
                      <a:tcPr/>
                    </a:tc>
                  </a:tr>
                </a:tbl>
              </a:graphicData>
            </a:graphic>
          </p:graphicFrame>
        </mc:Fallback>
      </mc:AlternateContent>
      <p:sp>
        <p:nvSpPr>
          <p:cNvPr id="5" name="Rectangle 4"/>
          <p:cNvSpPr/>
          <p:nvPr/>
        </p:nvSpPr>
        <p:spPr>
          <a:xfrm>
            <a:off x="197948" y="510239"/>
            <a:ext cx="3257797" cy="461665"/>
          </a:xfrm>
          <a:prstGeom prst="rect">
            <a:avLst/>
          </a:prstGeom>
        </p:spPr>
        <p:txBody>
          <a:bodyPr wrap="square">
            <a:spAutoFit/>
          </a:bodyPr>
          <a:lstStyle/>
          <a:p>
            <a:pPr algn="just"/>
            <a:r>
              <a:rPr lang="en-US" sz="2400" b="1" dirty="0">
                <a:cs typeface="Times New Roman" pitchFamily="18" charset="0"/>
              </a:rPr>
              <a:t>Table: Training cases</a:t>
            </a:r>
          </a:p>
        </p:txBody>
      </p:sp>
      <p:pic>
        <p:nvPicPr>
          <p:cNvPr id="6146" name="Picture 2" descr="C:\Users\PR10510\Pictures\My Scans\2018-11 (Nov)\scan0001 - Copy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75" y="3557479"/>
            <a:ext cx="9571512" cy="9277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846" y="4937512"/>
            <a:ext cx="8900526" cy="830997"/>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Determine the deviation in prediction for the training case shown in the above table, corresponding to the above GA-string.</a:t>
            </a:r>
          </a:p>
        </p:txBody>
      </p:sp>
    </p:spTree>
    <p:extLst>
      <p:ext uri="{BB962C8B-B14F-4D97-AF65-F5344CB8AC3E}">
        <p14:creationId xmlns:p14="http://schemas.microsoft.com/office/powerpoint/2010/main" val="2230951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21429" y="986325"/>
                <a:ext cx="7794171" cy="4851072"/>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variable </a:t>
                </a:r>
                <a14:m>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𝒗</m:t>
                        </m:r>
                      </m:e>
                      <m:sub>
                        <m:r>
                          <a:rPr lang="en-US" sz="2400" b="1" i="1" smtClean="0">
                            <a:latin typeface="Cambria Math"/>
                            <a:cs typeface="Times New Roman" pitchFamily="18" charset="0"/>
                          </a:rPr>
                          <m:t>𝟏𝟏</m:t>
                        </m:r>
                      </m:sub>
                    </m:sSub>
                  </m:oMath>
                </a14:m>
                <a:r>
                  <a:rPr lang="en-US" sz="2400" b="1" dirty="0">
                    <a:cs typeface="Times New Roman" pitchFamily="18" charset="0"/>
                  </a:rPr>
                  <a:t> is represented by the binary sub-string 10110. Its decoded value is found to be equal to 22. It varies in the range of (0.0,1.0). Using the linear mapping rule, its real value can be determined as follows:</a:t>
                </a: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𝒗</m:t>
                          </m:r>
                        </m:e>
                        <m:sub>
                          <m:r>
                            <a:rPr lang="en-US" sz="2400" b="1" i="1" smtClean="0">
                              <a:latin typeface="Cambria Math"/>
                              <a:cs typeface="Times New Roman" pitchFamily="18" charset="0"/>
                            </a:rPr>
                            <m:t>𝟏𝟏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f>
                        <m:fPr>
                          <m:ctrlPr>
                            <a:rPr lang="en-US" sz="2400" b="1" i="1" smtClean="0">
                              <a:latin typeface="Cambria Math" panose="02040503050406030204" pitchFamily="18" charset="0"/>
                              <a:cs typeface="Times New Roman" pitchFamily="18" charset="0"/>
                            </a:rPr>
                          </m:ctrlPr>
                        </m:fPr>
                        <m:num>
                          <m:r>
                            <a:rPr lang="en-US" sz="2400" b="1" i="1" smtClean="0">
                              <a:latin typeface="Cambria Math"/>
                              <a:cs typeface="Times New Roman" pitchFamily="18" charset="0"/>
                            </a:rPr>
                            <m:t>𝟏</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m:t>
                          </m:r>
                        </m:num>
                        <m:den>
                          <m:sSup>
                            <m:sSupPr>
                              <m:ctrlPr>
                                <a:rPr lang="en-US" sz="2400" b="1" i="1" smtClean="0">
                                  <a:latin typeface="Cambria Math" panose="02040503050406030204" pitchFamily="18" charset="0"/>
                                  <a:cs typeface="Times New Roman" pitchFamily="18" charset="0"/>
                                </a:rPr>
                              </m:ctrlPr>
                            </m:sSupPr>
                            <m:e>
                              <m:r>
                                <a:rPr lang="en-US" sz="2400" b="1" i="1" smtClean="0">
                                  <a:latin typeface="Cambria Math"/>
                                  <a:cs typeface="Times New Roman" pitchFamily="18" charset="0"/>
                                </a:rPr>
                                <m:t>𝟐</m:t>
                              </m:r>
                            </m:e>
                            <m:sup>
                              <m:r>
                                <a:rPr lang="en-US" sz="2400" b="1" i="1" smtClean="0">
                                  <a:latin typeface="Cambria Math"/>
                                  <a:cs typeface="Times New Roman" pitchFamily="18" charset="0"/>
                                </a:rPr>
                                <m:t>𝟓</m:t>
                              </m:r>
                            </m:sup>
                          </m:sSup>
                          <m:r>
                            <a:rPr lang="en-US" sz="2400" b="1" i="1" smtClean="0">
                              <a:latin typeface="Cambria Math"/>
                              <a:cs typeface="Times New Roman" pitchFamily="18" charset="0"/>
                            </a:rPr>
                            <m:t>−</m:t>
                          </m:r>
                          <m:r>
                            <a:rPr lang="en-US" sz="2400" b="1" i="1" smtClean="0">
                              <a:latin typeface="Cambria Math"/>
                              <a:cs typeface="Times New Roman" pitchFamily="18" charset="0"/>
                            </a:rPr>
                            <m:t>𝟏</m:t>
                          </m:r>
                        </m:den>
                      </m:f>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𝟐𝟐</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𝟕𝟎𝟗𝟔𝟕𝟕</m:t>
                      </m:r>
                    </m:oMath>
                  </m:oMathPara>
                </a14:m>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Similarly, the real values of all variables represented by the above GA-string can be calculated and those are shown in the following table.</a:t>
                </a:r>
              </a:p>
            </p:txBody>
          </p:sp>
        </mc:Choice>
        <mc:Fallback xmlns="">
          <p:sp>
            <p:nvSpPr>
              <p:cNvPr id="3" name="Rectangle 2"/>
              <p:cNvSpPr>
                <a:spLocks noRot="1" noChangeAspect="1" noMove="1" noResize="1" noEditPoints="1" noAdjustHandles="1" noChangeArrowheads="1" noChangeShapeType="1" noTextEdit="1"/>
              </p:cNvSpPr>
              <p:nvPr/>
            </p:nvSpPr>
            <p:spPr>
              <a:xfrm>
                <a:off x="221429" y="986325"/>
                <a:ext cx="7794171" cy="4851072"/>
              </a:xfrm>
              <a:prstGeom prst="rect">
                <a:avLst/>
              </a:prstGeom>
              <a:blipFill rotWithShape="1">
                <a:blip r:embed="rId3"/>
                <a:stretch>
                  <a:fillRect l="-1016" t="-1005" r="-1173" b="-1884"/>
                </a:stretch>
              </a:blipFill>
            </p:spPr>
            <p:txBody>
              <a:bodyPr/>
              <a:lstStyle/>
              <a:p>
                <a:r>
                  <a:rPr lang="en-US">
                    <a:noFill/>
                  </a:rPr>
                  <a:t> </a:t>
                </a:r>
              </a:p>
            </p:txBody>
          </p:sp>
        </mc:Fallback>
      </mc:AlternateContent>
      <p:sp>
        <p:nvSpPr>
          <p:cNvPr id="4" name="TextBox 3"/>
          <p:cNvSpPr txBox="1"/>
          <p:nvPr/>
        </p:nvSpPr>
        <p:spPr>
          <a:xfrm>
            <a:off x="221429" y="463105"/>
            <a:ext cx="2034883"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Solution:</a:t>
            </a:r>
          </a:p>
        </p:txBody>
      </p:sp>
    </p:spTree>
    <p:extLst>
      <p:ext uri="{BB962C8B-B14F-4D97-AF65-F5344CB8AC3E}">
        <p14:creationId xmlns:p14="http://schemas.microsoft.com/office/powerpoint/2010/main" val="291536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197948" y="510239"/>
            <a:ext cx="8067278" cy="461665"/>
          </a:xfrm>
          <a:prstGeom prst="rect">
            <a:avLst/>
          </a:prstGeom>
        </p:spPr>
        <p:txBody>
          <a:bodyPr wrap="square">
            <a:spAutoFit/>
          </a:bodyPr>
          <a:lstStyle/>
          <a:p>
            <a:pPr algn="just"/>
            <a:r>
              <a:rPr lang="en-US" sz="2400" b="1" dirty="0">
                <a:cs typeface="Times New Roman" pitchFamily="18" charset="0"/>
              </a:rPr>
              <a:t>Table: Real values of the variables represented by a GA-string</a:t>
            </a:r>
          </a:p>
        </p:txBody>
      </p:sp>
      <p:pic>
        <p:nvPicPr>
          <p:cNvPr id="4098" name="Picture 2" descr="E:\0 Drive D Back up\On-line MOOC course on Fuzzy Logic and Neural Networks\11th nov 2018 nptel slide pictures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92" y="1198996"/>
            <a:ext cx="8418931" cy="390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2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221430" y="713193"/>
                <a:ext cx="6975018" cy="4893647"/>
              </a:xfrm>
              <a:prstGeom prst="rect">
                <a:avLst/>
              </a:prstGeom>
            </p:spPr>
            <p:txBody>
              <a:bodyPr wrap="square">
                <a:spAutoFit/>
              </a:bodyPr>
              <a:lstStyle/>
              <a:p>
                <a:pPr marL="342900" indent="-342900" algn="just">
                  <a:buFont typeface="Arial" pitchFamily="34" charset="0"/>
                  <a:buChar char="•"/>
                </a:pPr>
                <a:r>
                  <a:rPr lang="en-US" sz="2400" b="1" dirty="0">
                    <a:cs typeface="Times New Roman" pitchFamily="18" charset="0"/>
                  </a:rPr>
                  <a:t>The outputs of the neurons of input layer are calculated as follows:</a:t>
                </a: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𝑰</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smtClean="0">
                              <a:latin typeface="Cambria Math"/>
                              <a:cs typeface="Times New Roman" pitchFamily="18" charset="0"/>
                            </a:rPr>
                            <m:t>𝑰</m:t>
                          </m:r>
                          <m:r>
                            <a:rPr lang="en-US" sz="2400" b="1" i="1">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𝟔</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𝟎𝟎𝟕𝟗𝟔𝟖</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𝟔𝟎𝟕𝟗𝟔𝟖</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smtClean="0">
                              <a:latin typeface="Cambria Math"/>
                              <a:cs typeface="Times New Roman" pitchFamily="18" charset="0"/>
                            </a:rPr>
                            <m:t>𝟐</m:t>
                          </m:r>
                        </m:sub>
                      </m:sSub>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𝑰</m:t>
                          </m:r>
                          <m:r>
                            <a:rPr lang="en-US" sz="2400" b="1" i="1" smtClean="0">
                              <a:latin typeface="Cambria Math"/>
                              <a:cs typeface="Times New Roman" pitchFamily="18" charset="0"/>
                            </a:rPr>
                            <m:t>𝟐</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smtClean="0">
                          <a:latin typeface="Cambria Math"/>
                          <a:cs typeface="Times New Roman" pitchFamily="18" charset="0"/>
                        </a:rPr>
                        <m:t>𝟕</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a:latin typeface="Cambria Math"/>
                          <a:cs typeface="Times New Roman" pitchFamily="18" charset="0"/>
                        </a:rPr>
                        <m:t>𝟎𝟎𝟕𝟗𝟔𝟖</m:t>
                      </m:r>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smtClean="0">
                          <a:latin typeface="Cambria Math"/>
                          <a:cs typeface="Times New Roman" pitchFamily="18" charset="0"/>
                        </a:rPr>
                        <m:t>𝟕</m:t>
                      </m:r>
                      <m:r>
                        <a:rPr lang="en-US" sz="2400" b="1" i="1">
                          <a:latin typeface="Cambria Math"/>
                          <a:cs typeface="Times New Roman" pitchFamily="18" charset="0"/>
                        </a:rPr>
                        <m:t>𝟎𝟕𝟗𝟔𝟖</m:t>
                      </m:r>
                    </m:oMath>
                  </m:oMathPara>
                </a14:m>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The inputs of different neurons of hidden layer after adding the bias value is turning out to be like the following: </a:t>
                </a:r>
              </a:p>
            </p:txBody>
          </p:sp>
        </mc:Choice>
        <mc:Fallback xmlns="">
          <p:sp>
            <p:nvSpPr>
              <p:cNvPr id="3" name="Rectangle 2"/>
              <p:cNvSpPr>
                <a:spLocks noRot="1" noChangeAspect="1" noMove="1" noResize="1" noEditPoints="1" noAdjustHandles="1" noChangeArrowheads="1" noChangeShapeType="1" noTextEdit="1"/>
              </p:cNvSpPr>
              <p:nvPr/>
            </p:nvSpPr>
            <p:spPr>
              <a:xfrm>
                <a:off x="221430" y="713193"/>
                <a:ext cx="6975018" cy="4893647"/>
              </a:xfrm>
              <a:prstGeom prst="rect">
                <a:avLst/>
              </a:prstGeom>
              <a:blipFill rotWithShape="1">
                <a:blip r:embed="rId3"/>
                <a:stretch>
                  <a:fillRect l="-1135" t="-996" r="-1310" b="-1868"/>
                </a:stretch>
              </a:blipFill>
            </p:spPr>
            <p:txBody>
              <a:bodyPr/>
              <a:lstStyle/>
              <a:p>
                <a:r>
                  <a:rPr lang="en-US">
                    <a:noFill/>
                  </a:rPr>
                  <a:t> </a:t>
                </a:r>
              </a:p>
            </p:txBody>
          </p:sp>
        </mc:Fallback>
      </mc:AlternateContent>
    </p:spTree>
    <p:extLst>
      <p:ext uri="{BB962C8B-B14F-4D97-AF65-F5344CB8AC3E}">
        <p14:creationId xmlns:p14="http://schemas.microsoft.com/office/powerpoint/2010/main" val="3480775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0" y="1010076"/>
                <a:ext cx="8657112" cy="378565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smtClean="0">
                              <a:latin typeface="Cambria Math"/>
                              <a:cs typeface="Times New Roman" pitchFamily="18" charset="0"/>
                            </a:rPr>
                            <m:t>𝑰</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r>
                        <a:rPr lang="en-US" sz="2400" b="1" i="1" smtClean="0">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smtClean="0">
                              <a:latin typeface="Cambria Math"/>
                              <a:cs typeface="Times New Roman" pitchFamily="18" charset="0"/>
                            </a:rPr>
                            <m:t>𝑶</m:t>
                          </m:r>
                          <m:r>
                            <a:rPr lang="en-US" sz="2400" b="1" i="1">
                              <a:latin typeface="Cambria Math"/>
                              <a:cs typeface="Times New Roman" pitchFamily="18" charset="0"/>
                            </a:rPr>
                            <m:t>𝟏</m:t>
                          </m:r>
                        </m:sub>
                      </m:sSub>
                      <m:r>
                        <a:rPr lang="en-US" sz="2400" b="1" i="1" smtClean="0">
                          <a:latin typeface="Cambria Math"/>
                          <a:ea typeface="Cambria Math"/>
                          <a:cs typeface="Times New Roman" pitchFamily="18" charset="0"/>
                        </a:rPr>
                        <m:t>×</m:t>
                      </m:r>
                      <m:sSub>
                        <m:sSubPr>
                          <m:ctrlPr>
                            <a:rPr lang="en-US" sz="2400" b="1" i="1" smtClean="0">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𝒗</m:t>
                          </m:r>
                        </m:e>
                        <m:sub>
                          <m:r>
                            <a:rPr lang="en-US" sz="2400" b="1" i="1" smtClean="0">
                              <a:latin typeface="Cambria Math"/>
                              <a:ea typeface="Cambria Math"/>
                              <a:cs typeface="Times New Roman" pitchFamily="18" charset="0"/>
                            </a:rPr>
                            <m:t>𝟏𝟏</m:t>
                          </m:r>
                        </m:sub>
                      </m:sSub>
                      <m:r>
                        <a:rPr lang="en-US" sz="2400" b="1" i="1" smtClean="0">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smtClean="0">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smtClean="0">
                              <a:latin typeface="Cambria Math"/>
                              <a:ea typeface="Cambria Math"/>
                              <a:cs typeface="Times New Roman" pitchFamily="18" charset="0"/>
                            </a:rPr>
                            <m:t>𝟐</m:t>
                          </m:r>
                          <m:r>
                            <a:rPr lang="en-US" sz="2400" b="1" i="1">
                              <a:latin typeface="Cambria Math"/>
                              <a:ea typeface="Cambria Math"/>
                              <a:cs typeface="Times New Roman" pitchFamily="18" charset="0"/>
                            </a:rPr>
                            <m:t>𝟏</m:t>
                          </m:r>
                        </m:sub>
                      </m:sSub>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𝟎𝟎𝟕𝟗𝟔𝟖</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𝟔𝟗𝟎𝟔𝟒𝟒</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       </a:t>
                </a:r>
                <a14:m>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𝑰</m:t>
                        </m:r>
                        <m:r>
                          <a:rPr lang="en-US" sz="2400" b="1" i="1" smtClean="0">
                            <a:latin typeface="Cambria Math"/>
                            <a:cs typeface="Times New Roman" pitchFamily="18" charset="0"/>
                          </a:rPr>
                          <m:t>𝟐</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𝟐</m:t>
                        </m:r>
                      </m:sub>
                    </m:sSub>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𝟎𝟎𝟕𝟗𝟔𝟖</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oMath>
                </a14:m>
                <a:r>
                  <a:rPr lang="en-US" sz="2400" b="1" dirty="0">
                    <a:cs typeface="Times New Roman" pitchFamily="18" charset="0"/>
                  </a:rPr>
                  <a:t>879539</a:t>
                </a:r>
              </a:p>
              <a:p>
                <a:pPr algn="just"/>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𝑰</m:t>
                          </m:r>
                          <m:r>
                            <a:rPr lang="en-US" sz="2400" b="1" i="1" smtClean="0">
                              <a:latin typeface="Cambria Math"/>
                              <a:cs typeface="Times New Roman" pitchFamily="18" charset="0"/>
                            </a:rPr>
                            <m:t>𝟑</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𝟑</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𝑰</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𝒗</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𝟑</m:t>
                          </m:r>
                        </m:sub>
                      </m:sSub>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𝟎𝟎𝟕𝟗𝟔𝟖</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𝟎</m:t>
                      </m:r>
                      <m:r>
                        <a:rPr lang="en-US" sz="2400" b="1" i="1">
                          <a:latin typeface="Cambria Math"/>
                          <a:ea typeface="Cambria Math"/>
                          <a:cs typeface="Times New Roman" pitchFamily="18" charset="0"/>
                        </a:rPr>
                        <m:t>.</m:t>
                      </m:r>
                      <m:r>
                        <a:rPr lang="en-US" sz="2400" b="1" i="1">
                          <a:latin typeface="Cambria Math"/>
                          <a:ea typeface="Cambria Math"/>
                          <a:cs typeface="Times New Roman" pitchFamily="18" charset="0"/>
                        </a:rPr>
                        <m:t>𝟒𝟎𝟗𝟖𝟖𝟑</m:t>
                      </m:r>
                    </m:oMath>
                  </m:oMathPara>
                </a14:m>
                <a:endParaRPr lang="en-US" sz="2400" b="1" dirty="0">
                  <a:ea typeface="Cambria Math"/>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marL="342900" indent="-342900" algn="just">
                  <a:buFont typeface="Arial" pitchFamily="34" charset="0"/>
                  <a:buChar char="•"/>
                </a:pPr>
                <a:r>
                  <a:rPr lang="en-US" sz="2400" b="1" dirty="0">
                    <a:cs typeface="Times New Roman" pitchFamily="18" charset="0"/>
                  </a:rPr>
                  <a:t>The outputs of hidden neurons are found to be as follows:</a:t>
                </a:r>
              </a:p>
            </p:txBody>
          </p:sp>
        </mc:Choice>
        <mc:Fallback xmlns="">
          <p:sp>
            <p:nvSpPr>
              <p:cNvPr id="3" name="Rectangle 2"/>
              <p:cNvSpPr>
                <a:spLocks noRot="1" noChangeAspect="1" noMove="1" noResize="1" noEditPoints="1" noAdjustHandles="1" noChangeArrowheads="1" noChangeShapeType="1" noTextEdit="1"/>
              </p:cNvSpPr>
              <p:nvPr/>
            </p:nvSpPr>
            <p:spPr>
              <a:xfrm>
                <a:off x="0" y="1010076"/>
                <a:ext cx="8657112" cy="3785652"/>
              </a:xfrm>
              <a:prstGeom prst="rect">
                <a:avLst/>
              </a:prstGeom>
              <a:blipFill rotWithShape="1">
                <a:blip r:embed="rId3"/>
                <a:stretch>
                  <a:fillRect l="-915" b="-2738"/>
                </a:stretch>
              </a:blipFill>
            </p:spPr>
            <p:txBody>
              <a:bodyPr/>
              <a:lstStyle/>
              <a:p>
                <a:r>
                  <a:rPr lang="en-US">
                    <a:noFill/>
                  </a:rPr>
                  <a:t> </a:t>
                </a:r>
              </a:p>
            </p:txBody>
          </p:sp>
        </mc:Fallback>
      </mc:AlternateContent>
    </p:spTree>
    <p:extLst>
      <p:ext uri="{BB962C8B-B14F-4D97-AF65-F5344CB8AC3E}">
        <p14:creationId xmlns:p14="http://schemas.microsoft.com/office/powerpoint/2010/main" val="714801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18753" y="677567"/>
                <a:ext cx="7695212" cy="4893647"/>
              </a:xfrm>
              <a:prstGeom prst="rect">
                <a:avLst/>
              </a:prstGeom>
            </p:spPr>
            <p:txBody>
              <a:bodyPr wrap="square">
                <a:spAutoFit/>
              </a:bodyPr>
              <a:lstStyle/>
              <a:p>
                <a:pPr algn="just"/>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ea typeface="Cambria Math"/>
                          <a:cs typeface="Times New Roman" pitchFamily="18" charset="0"/>
                        </a:rPr>
                        <m:t>𝟎</m:t>
                      </m:r>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𝟕𝟒𝟎𝟐𝟏𝟗</m:t>
                      </m:r>
                    </m:oMath>
                  </m:oMathPara>
                </a14:m>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cs typeface="Times New Roman" pitchFamily="18" charset="0"/>
                        </a:rPr>
                        <m:t>=</m:t>
                      </m:r>
                      <m:r>
                        <a:rPr lang="en-US" sz="2400" b="1">
                          <a:latin typeface="Cambria Math"/>
                          <a:cs typeface="Times New Roman" pitchFamily="18" charset="0"/>
                        </a:rPr>
                        <m:t>𝟎</m:t>
                      </m:r>
                      <m:r>
                        <a:rPr lang="en-US" sz="2400" b="1">
                          <a:latin typeface="Cambria Math"/>
                          <a:cs typeface="Times New Roman" pitchFamily="18" charset="0"/>
                        </a:rPr>
                        <m:t>.</m:t>
                      </m:r>
                      <m:r>
                        <a:rPr lang="en-US" sz="2400" b="1">
                          <a:latin typeface="Cambria Math"/>
                          <a:cs typeface="Times New Roman" pitchFamily="18" charset="0"/>
                        </a:rPr>
                        <m:t>𝟕𝟗𝟏𝟒𝟏𝟖</m:t>
                      </m:r>
                    </m:oMath>
                  </m:oMathPara>
                </a14:m>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𝟑</m:t>
                          </m:r>
                        </m:sub>
                      </m:sSub>
                      <m:r>
                        <a:rPr lang="en-US" sz="2400" b="1" i="1">
                          <a:latin typeface="Cambria Math"/>
                          <a:cs typeface="Times New Roman" pitchFamily="18" charset="0"/>
                        </a:rPr>
                        <m:t>=</m:t>
                      </m:r>
                      <m:r>
                        <a:rPr lang="en-US" sz="2400" b="1" i="1">
                          <a:latin typeface="Cambria Math"/>
                          <a:cs typeface="Times New Roman" pitchFamily="18" charset="0"/>
                        </a:rPr>
                        <m:t>𝟎</m:t>
                      </m:r>
                      <m:r>
                        <a:rPr lang="en-US" sz="2400" b="1" i="1">
                          <a:latin typeface="Cambria Math"/>
                          <a:cs typeface="Times New Roman" pitchFamily="18" charset="0"/>
                        </a:rPr>
                        <m:t>.</m:t>
                      </m:r>
                      <m:r>
                        <a:rPr lang="en-US" sz="2400" b="1" i="1">
                          <a:latin typeface="Cambria Math"/>
                          <a:cs typeface="Times New Roman" pitchFamily="18" charset="0"/>
                        </a:rPr>
                        <m:t>𝟔𝟓𝟎𝟓𝟒𝟓</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 The input of the neuron lying on output layer after adding the bias value is turning out to be like the following: </a:t>
                </a: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a:latin typeface="Cambria Math"/>
                              <a:cs typeface="Times New Roman" pitchFamily="18" charset="0"/>
                            </a:rPr>
                            <m:t>𝑰</m:t>
                          </m:r>
                          <m:r>
                            <a:rPr lang="en-US" sz="2400" b="1" i="1" smtClean="0">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𝒘</m:t>
                          </m:r>
                        </m:e>
                        <m:sub>
                          <m:r>
                            <a:rPr lang="en-US" sz="2400" b="1" i="1">
                              <a:latin typeface="Cambria Math"/>
                              <a:ea typeface="Cambria Math"/>
                              <a:cs typeface="Times New Roman" pitchFamily="18" charset="0"/>
                            </a:rPr>
                            <m:t>𝟏</m:t>
                          </m:r>
                          <m:r>
                            <a:rPr lang="en-US" sz="2400" b="1" i="1" smtClean="0">
                              <a:latin typeface="Cambria Math"/>
                              <a:ea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𝑯</m:t>
                          </m:r>
                        </m:e>
                        <m:sub>
                          <m:r>
                            <a:rPr lang="en-US" sz="2400" b="1" i="1">
                              <a:latin typeface="Cambria Math"/>
                              <a:cs typeface="Times New Roman" pitchFamily="18" charset="0"/>
                            </a:rPr>
                            <m:t>𝑶</m:t>
                          </m:r>
                          <m:r>
                            <a:rPr lang="en-US" sz="2400" b="1" i="1">
                              <a:latin typeface="Cambria Math"/>
                              <a:cs typeface="Times New Roman" pitchFamily="18" charset="0"/>
                            </a:rPr>
                            <m:t>𝟐</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smtClean="0">
                              <a:latin typeface="Cambria Math"/>
                              <a:ea typeface="Cambria Math"/>
                              <a:cs typeface="Times New Roman" pitchFamily="18" charset="0"/>
                            </a:rPr>
                            <m:t>𝒘</m:t>
                          </m:r>
                        </m:e>
                        <m:sub>
                          <m:r>
                            <a:rPr lang="en-US" sz="2400" b="1" i="1">
                              <a:latin typeface="Cambria Math"/>
                              <a:ea typeface="Cambria Math"/>
                              <a:cs typeface="Times New Roman" pitchFamily="18" charset="0"/>
                            </a:rPr>
                            <m:t>𝟐</m:t>
                          </m:r>
                          <m:r>
                            <a:rPr lang="en-US" sz="2400" b="1" i="1" smtClean="0">
                              <a:latin typeface="Cambria Math"/>
                              <a:ea typeface="Cambria Math"/>
                              <a:cs typeface="Times New Roman" pitchFamily="18" charset="0"/>
                            </a:rPr>
                            <m:t>𝟏</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𝑯</m:t>
                          </m:r>
                        </m:e>
                        <m:sub>
                          <m:r>
                            <a:rPr lang="en-US" sz="2400" b="1" i="1">
                              <a:latin typeface="Cambria Math"/>
                              <a:cs typeface="Times New Roman" pitchFamily="18" charset="0"/>
                            </a:rPr>
                            <m:t>𝑶</m:t>
                          </m:r>
                          <m:r>
                            <a:rPr lang="en-US" sz="2400" b="1" i="1" smtClean="0">
                              <a:latin typeface="Cambria Math"/>
                              <a:cs typeface="Times New Roman" pitchFamily="18" charset="0"/>
                            </a:rPr>
                            <m:t>𝟑</m:t>
                          </m:r>
                        </m:sub>
                      </m:sSub>
                      <m:r>
                        <a:rPr lang="en-US" sz="2400" b="1" i="1">
                          <a:latin typeface="Cambria Math"/>
                          <a:ea typeface="Cambria Math"/>
                          <a:cs typeface="Times New Roman" pitchFamily="18" charset="0"/>
                        </a:rPr>
                        <m:t>×</m:t>
                      </m:r>
                      <m:sSub>
                        <m:sSubPr>
                          <m:ctrlPr>
                            <a:rPr lang="en-US" sz="2400" b="1" i="1">
                              <a:latin typeface="Cambria Math" panose="02040503050406030204" pitchFamily="18" charset="0"/>
                              <a:ea typeface="Cambria Math"/>
                              <a:cs typeface="Times New Roman" pitchFamily="18" charset="0"/>
                            </a:rPr>
                          </m:ctrlPr>
                        </m:sSubPr>
                        <m:e>
                          <m:r>
                            <a:rPr lang="en-US" sz="2400" b="1" i="1">
                              <a:latin typeface="Cambria Math"/>
                              <a:ea typeface="Cambria Math"/>
                              <a:cs typeface="Times New Roman" pitchFamily="18" charset="0"/>
                            </a:rPr>
                            <m:t>𝒘</m:t>
                          </m:r>
                        </m:e>
                        <m:sub>
                          <m:r>
                            <a:rPr lang="en-US" sz="2400" b="1" i="1" smtClean="0">
                              <a:latin typeface="Cambria Math"/>
                              <a:ea typeface="Cambria Math"/>
                              <a:cs typeface="Times New Roman" pitchFamily="18" charset="0"/>
                            </a:rPr>
                            <m:t>𝟑</m:t>
                          </m:r>
                          <m:r>
                            <a:rPr lang="en-US" sz="2400" b="1" i="1">
                              <a:latin typeface="Cambria Math"/>
                              <a:ea typeface="Cambria Math"/>
                              <a:cs typeface="Times New Roman" pitchFamily="18" charset="0"/>
                            </a:rPr>
                            <m:t>𝟏</m:t>
                          </m:r>
                        </m:sub>
                      </m:sSub>
                      <m:r>
                        <a:rPr lang="en-US" sz="2400" b="1" i="1" smtClean="0">
                          <a:latin typeface="Cambria Math"/>
                          <a:ea typeface="Cambria Math"/>
                          <a:cs typeface="Times New Roman" pitchFamily="18" charset="0"/>
                        </a:rPr>
                        <m:t>+</m:t>
                      </m:r>
                      <m:r>
                        <a:rPr lang="en-US" sz="2400" b="1" i="1" smtClean="0">
                          <a:latin typeface="Cambria Math"/>
                          <a:ea typeface="Cambria Math"/>
                          <a:cs typeface="Times New Roman" pitchFamily="18" charset="0"/>
                        </a:rPr>
                        <m:t>𝒃</m:t>
                      </m:r>
                    </m:oMath>
                  </m:oMathPara>
                </a14:m>
                <a:endParaRPr lang="en-US" sz="2400" b="1" i="1" dirty="0">
                  <a:latin typeface="Cambria Math"/>
                  <a:ea typeface="Cambria Math"/>
                  <a:cs typeface="Times New Roman" pitchFamily="18" charset="0"/>
                </a:endParaRPr>
              </a:p>
              <a:p>
                <a:pPr algn="just"/>
                <a:endParaRPr lang="en-US" sz="2400" b="1" i="1" dirty="0">
                  <a:latin typeface="Cambria Math"/>
                  <a:ea typeface="Cambria Math"/>
                  <a:cs typeface="Times New Roman" pitchFamily="18" charset="0"/>
                </a:endParaRPr>
              </a:p>
              <a:p>
                <a:pPr algn="just"/>
                <a14:m>
                  <m:oMath xmlns:m="http://schemas.openxmlformats.org/officeDocument/2006/math">
                    <m:r>
                      <a:rPr lang="en-US" sz="2400" b="1" i="1">
                        <a:latin typeface="Cambria Math"/>
                        <a:ea typeface="Cambria Math"/>
                        <a:cs typeface="Times New Roman" pitchFamily="18" charset="0"/>
                      </a:rPr>
                      <m:t>=</m:t>
                    </m:r>
                    <m:r>
                      <a:rPr lang="en-US" sz="2400" b="1" i="1" smtClean="0">
                        <a:latin typeface="Cambria Math"/>
                        <a:ea typeface="Cambria Math"/>
                        <a:cs typeface="Times New Roman" pitchFamily="18" charset="0"/>
                      </a:rPr>
                      <m:t>𝟏</m:t>
                    </m:r>
                    <m:r>
                      <a:rPr lang="en-US" sz="2400" b="1" i="1">
                        <a:latin typeface="Cambria Math"/>
                        <a:ea typeface="Cambria Math"/>
                        <a:cs typeface="Times New Roman" pitchFamily="18" charset="0"/>
                      </a:rPr>
                      <m:t>.</m:t>
                    </m:r>
                    <m:r>
                      <a:rPr lang="en-US" sz="2400" b="1" i="1" smtClean="0">
                        <a:latin typeface="Cambria Math"/>
                        <a:ea typeface="Cambria Math"/>
                        <a:cs typeface="Times New Roman" pitchFamily="18" charset="0"/>
                      </a:rPr>
                      <m:t>𝟗𝟕𝟏</m:t>
                    </m:r>
                    <m:r>
                      <a:rPr lang="en-US" sz="2400" b="1" i="1">
                        <a:latin typeface="Cambria Math"/>
                        <a:ea typeface="Cambria Math"/>
                        <a:cs typeface="Times New Roman" pitchFamily="18" charset="0"/>
                      </a:rPr>
                      <m:t>𝟒</m:t>
                    </m:r>
                    <m:r>
                      <a:rPr lang="en-US" sz="2400" b="1" i="1" smtClean="0">
                        <a:latin typeface="Cambria Math"/>
                        <a:ea typeface="Cambria Math"/>
                        <a:cs typeface="Times New Roman" pitchFamily="18" charset="0"/>
                      </a:rPr>
                      <m:t>𝟏</m:t>
                    </m:r>
                    <m:r>
                      <a:rPr lang="en-US" sz="2400" b="1" i="1">
                        <a:latin typeface="Cambria Math"/>
                        <a:ea typeface="Cambria Math"/>
                        <a:cs typeface="Times New Roman" pitchFamily="18" charset="0"/>
                      </a:rPr>
                      <m:t>𝟑</m:t>
                    </m:r>
                  </m:oMath>
                </a14:m>
                <a:r>
                  <a:rPr lang="en-US" sz="2400" b="1" dirty="0">
                    <a:cs typeface="Times New Roman" pitchFamily="18" charset="0"/>
                  </a:rPr>
                  <a:t>  </a:t>
                </a:r>
              </a:p>
            </p:txBody>
          </p:sp>
        </mc:Choice>
        <mc:Fallback xmlns="">
          <p:sp>
            <p:nvSpPr>
              <p:cNvPr id="3" name="Rectangle 2"/>
              <p:cNvSpPr>
                <a:spLocks noRot="1" noChangeAspect="1" noMove="1" noResize="1" noEditPoints="1" noAdjustHandles="1" noChangeArrowheads="1" noChangeShapeType="1" noTextEdit="1"/>
              </p:cNvSpPr>
              <p:nvPr/>
            </p:nvSpPr>
            <p:spPr>
              <a:xfrm>
                <a:off x="118753" y="677567"/>
                <a:ext cx="7695212" cy="4893647"/>
              </a:xfrm>
              <a:prstGeom prst="rect">
                <a:avLst/>
              </a:prstGeom>
              <a:blipFill rotWithShape="1">
                <a:blip r:embed="rId3"/>
                <a:stretch>
                  <a:fillRect l="-1188" r="-1188"/>
                </a:stretch>
              </a:blipFill>
            </p:spPr>
            <p:txBody>
              <a:bodyPr/>
              <a:lstStyle/>
              <a:p>
                <a:r>
                  <a:rPr lang="en-US">
                    <a:noFill/>
                  </a:rPr>
                  <a:t> </a:t>
                </a:r>
              </a:p>
            </p:txBody>
          </p:sp>
        </mc:Fallback>
      </mc:AlternateContent>
    </p:spTree>
    <p:extLst>
      <p:ext uri="{BB962C8B-B14F-4D97-AF65-F5344CB8AC3E}">
        <p14:creationId xmlns:p14="http://schemas.microsoft.com/office/powerpoint/2010/main" val="121986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3" name="Rectangle 2"/>
              <p:cNvSpPr/>
              <p:nvPr/>
            </p:nvSpPr>
            <p:spPr>
              <a:xfrm>
                <a:off x="118753" y="950699"/>
                <a:ext cx="6947065" cy="4205575"/>
              </a:xfrm>
              <a:prstGeom prst="rect">
                <a:avLst/>
              </a:prstGeom>
            </p:spPr>
            <p:txBody>
              <a:bodyPr wrap="square">
                <a:spAutoFit/>
              </a:bodyPr>
              <a:lstStyle/>
              <a:p>
                <a:pPr algn="just"/>
                <a:r>
                  <a:rPr lang="en-US" sz="2400" b="1" dirty="0">
                    <a:cs typeface="Times New Roman" pitchFamily="18" charset="0"/>
                  </a:rPr>
                  <a:t> The output of the network is found to be as follows:</a:t>
                </a:r>
              </a:p>
              <a:p>
                <a:pPr algn="just"/>
                <a:endParaRPr lang="en-US" sz="2400" b="1" dirty="0">
                  <a:cs typeface="Times New Roman" pitchFamily="18" charset="0"/>
                </a:endParaRPr>
              </a:p>
              <a:p>
                <a:pPr algn="just"/>
                <a:endParaRPr lang="en-US" sz="2400" b="1" dirty="0">
                  <a:cs typeface="Times New Roman" pitchFamily="18" charset="0"/>
                </a:endParaRPr>
              </a:p>
              <a:p>
                <a:pPr algn="just"/>
                <a14:m>
                  <m:oMathPara xmlns:m="http://schemas.openxmlformats.org/officeDocument/2006/math">
                    <m:oMathParaPr>
                      <m:jc m:val="centerGroup"/>
                    </m:oMathParaPr>
                    <m:oMath xmlns:m="http://schemas.openxmlformats.org/officeDocument/2006/math">
                      <m:sSub>
                        <m:sSubPr>
                          <m:ctrlPr>
                            <a:rPr lang="en-US" sz="2400" b="1" i="1">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smtClean="0">
                              <a:latin typeface="Cambria Math"/>
                              <a:cs typeface="Times New Roman" pitchFamily="18" charset="0"/>
                            </a:rPr>
                            <m:t>𝑶</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f>
                        <m:fPr>
                          <m:ctrlPr>
                            <a:rPr lang="en-US" sz="2400" b="1" i="1">
                              <a:latin typeface="Cambria Math" panose="02040503050406030204" pitchFamily="18" charset="0"/>
                              <a:cs typeface="Times New Roman" pitchFamily="18" charset="0"/>
                            </a:rPr>
                          </m:ctrlPr>
                        </m:fPr>
                        <m:num>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smtClean="0">
                                      <a:latin typeface="Cambria Math" panose="02040503050406030204" pitchFamily="18" charset="0"/>
                                      <a:cs typeface="Times New Roman" pitchFamily="18" charset="0"/>
                                    </a:rPr>
                                  </m:ctrlPr>
                                </m:dPr>
                                <m:e>
                                  <m:sSub>
                                    <m:sSubPr>
                                      <m:ctrlPr>
                                        <a:rPr lang="en-US" sz="2400" b="1" i="1" smtClean="0">
                                          <a:latin typeface="Cambria Math" panose="02040503050406030204" pitchFamily="18" charset="0"/>
                                          <a:cs typeface="Times New Roman" pitchFamily="18" charset="0"/>
                                        </a:rPr>
                                      </m:ctrlPr>
                                    </m:sSubPr>
                                    <m:e>
                                      <m:r>
                                        <a:rPr lang="en-US" sz="2400" b="1" i="1" smtClean="0">
                                          <a:latin typeface="Cambria Math"/>
                                          <a:cs typeface="Times New Roman" pitchFamily="18" charset="0"/>
                                        </a:rPr>
                                        <m:t>𝑶</m:t>
                                      </m:r>
                                    </m:e>
                                    <m:sub>
                                      <m:r>
                                        <a:rPr lang="en-US" sz="2400" b="1" i="1" smtClean="0">
                                          <a:latin typeface="Cambria Math"/>
                                          <a:cs typeface="Times New Roman" pitchFamily="18" charset="0"/>
                                        </a:rPr>
                                        <m:t>𝑰</m:t>
                                      </m:r>
                                      <m:r>
                                        <a:rPr lang="en-US" sz="2400" b="1" i="1" smtClean="0">
                                          <a:latin typeface="Cambria Math"/>
                                          <a:cs typeface="Times New Roman" pitchFamily="18" charset="0"/>
                                        </a:rPr>
                                        <m:t>𝟏</m:t>
                                      </m:r>
                                    </m:sub>
                                  </m:sSub>
                                  <m:r>
                                    <a:rPr lang="en-US" sz="2400" b="1" i="1" smtClean="0">
                                      <a:latin typeface="Cambria Math"/>
                                      <a:cs typeface="Times New Roman" pitchFamily="18" charset="0"/>
                                    </a:rPr>
                                    <m:t>+</m:t>
                                  </m:r>
                                  <m:r>
                                    <a:rPr lang="en-US" sz="2400" b="1" i="1" smtClean="0">
                                      <a:latin typeface="Cambria Math"/>
                                      <a:cs typeface="Times New Roman" pitchFamily="18" charset="0"/>
                                    </a:rPr>
                                    <m:t>𝒃</m:t>
                                  </m:r>
                                </m:e>
                              </m:d>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num>
                        <m:den>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r>
                            <a:rPr lang="en-US" sz="2400" b="1" i="1">
                              <a:latin typeface="Cambria Math"/>
                              <a:cs typeface="Times New Roman" pitchFamily="18" charset="0"/>
                            </a:rPr>
                            <m:t>+</m:t>
                          </m:r>
                          <m:sSup>
                            <m:sSupPr>
                              <m:ctrlPr>
                                <a:rPr lang="en-US" sz="2400" b="1" i="1">
                                  <a:latin typeface="Cambria Math" panose="02040503050406030204" pitchFamily="18" charset="0"/>
                                  <a:cs typeface="Times New Roman" pitchFamily="18" charset="0"/>
                                </a:rPr>
                              </m:ctrlPr>
                            </m:sSupPr>
                            <m:e>
                              <m:r>
                                <a:rPr lang="en-US" sz="2400" b="1" i="1">
                                  <a:latin typeface="Cambria Math"/>
                                  <a:cs typeface="Times New Roman" pitchFamily="18" charset="0"/>
                                </a:rPr>
                                <m:t>𝒆</m:t>
                              </m:r>
                            </m:e>
                            <m:sup>
                              <m:r>
                                <a:rPr lang="en-US" sz="2400" b="1" i="1">
                                  <a:latin typeface="Cambria Math"/>
                                  <a:cs typeface="Times New Roman" pitchFamily="18" charset="0"/>
                                </a:rPr>
                                <m:t>−</m:t>
                              </m:r>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𝒂</m:t>
                                  </m:r>
                                </m:e>
                                <m:sub>
                                  <m:r>
                                    <a:rPr lang="en-US" sz="2400" b="1" i="1">
                                      <a:latin typeface="Cambria Math"/>
                                      <a:cs typeface="Times New Roman" pitchFamily="18" charset="0"/>
                                    </a:rPr>
                                    <m:t>𝟐</m:t>
                                  </m:r>
                                </m:sub>
                              </m:sSub>
                              <m:d>
                                <m:dPr>
                                  <m:ctrlPr>
                                    <a:rPr lang="en-US" sz="2400" b="1" i="1">
                                      <a:latin typeface="Cambria Math" panose="02040503050406030204" pitchFamily="18" charset="0"/>
                                      <a:cs typeface="Times New Roman" pitchFamily="18" charset="0"/>
                                    </a:rPr>
                                  </m:ctrlPr>
                                </m:dPr>
                                <m:e>
                                  <m:sSub>
                                    <m:sSubPr>
                                      <m:ctrlPr>
                                        <a:rPr lang="en-US" sz="2400" b="1" i="1">
                                          <a:latin typeface="Cambria Math" panose="02040503050406030204" pitchFamily="18" charset="0"/>
                                          <a:cs typeface="Times New Roman" pitchFamily="18" charset="0"/>
                                        </a:rPr>
                                      </m:ctrlPr>
                                    </m:sSubPr>
                                    <m:e>
                                      <m:r>
                                        <a:rPr lang="en-US" sz="2400" b="1" i="1">
                                          <a:latin typeface="Cambria Math"/>
                                          <a:cs typeface="Times New Roman" pitchFamily="18" charset="0"/>
                                        </a:rPr>
                                        <m:t>𝑶</m:t>
                                      </m:r>
                                    </m:e>
                                    <m:sub>
                                      <m:r>
                                        <a:rPr lang="en-US" sz="2400" b="1" i="1">
                                          <a:latin typeface="Cambria Math"/>
                                          <a:cs typeface="Times New Roman" pitchFamily="18" charset="0"/>
                                        </a:rPr>
                                        <m:t>𝑰</m:t>
                                      </m:r>
                                      <m:r>
                                        <a:rPr lang="en-US" sz="2400" b="1" i="1">
                                          <a:latin typeface="Cambria Math"/>
                                          <a:cs typeface="Times New Roman" pitchFamily="18" charset="0"/>
                                        </a:rPr>
                                        <m:t>𝟏</m:t>
                                      </m:r>
                                    </m:sub>
                                  </m:sSub>
                                  <m:r>
                                    <a:rPr lang="en-US" sz="2400" b="1" i="1">
                                      <a:latin typeface="Cambria Math"/>
                                      <a:cs typeface="Times New Roman" pitchFamily="18" charset="0"/>
                                    </a:rPr>
                                    <m:t>+</m:t>
                                  </m:r>
                                  <m:r>
                                    <a:rPr lang="en-US" sz="2400" b="1" i="1">
                                      <a:latin typeface="Cambria Math"/>
                                      <a:cs typeface="Times New Roman" pitchFamily="18" charset="0"/>
                                    </a:rPr>
                                    <m:t>𝒃</m:t>
                                  </m:r>
                                </m:e>
                              </m:d>
                            </m:sup>
                          </m:sSup>
                        </m:den>
                      </m:f>
                      <m:r>
                        <a:rPr lang="en-US" sz="2400" b="1" i="0" smtClean="0">
                          <a:latin typeface="Cambria Math"/>
                          <a:cs typeface="Times New Roman" pitchFamily="18" charset="0"/>
                        </a:rPr>
                        <m:t>=</m:t>
                      </m:r>
                      <m:r>
                        <a:rPr lang="en-US" sz="2400" b="1" i="0" smtClean="0">
                          <a:latin typeface="Cambria Math"/>
                          <a:cs typeface="Times New Roman" pitchFamily="18" charset="0"/>
                        </a:rPr>
                        <m:t>𝟎</m:t>
                      </m:r>
                      <m:r>
                        <a:rPr lang="en-US" sz="2400" b="1" i="0" smtClean="0">
                          <a:latin typeface="Cambria Math"/>
                          <a:cs typeface="Times New Roman" pitchFamily="18" charset="0"/>
                        </a:rPr>
                        <m:t>.</m:t>
                      </m:r>
                      <m:r>
                        <a:rPr lang="en-US" sz="2400" b="1" i="0" smtClean="0">
                          <a:latin typeface="Cambria Math"/>
                          <a:cs typeface="Times New Roman" pitchFamily="18" charset="0"/>
                        </a:rPr>
                        <m:t>𝟗𝟖𝟏𝟐𝟔𝟓</m:t>
                      </m:r>
                    </m:oMath>
                  </m:oMathPara>
                </a14:m>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r>
                  <a:rPr lang="en-US" sz="2400" b="1" dirty="0">
                    <a:cs typeface="Times New Roman" pitchFamily="18" charset="0"/>
                  </a:rPr>
                  <a:t>Now, the target output for this training case, is equal to 0.9 (refer to the table). Thus, the deviation in prediction is found to be equal to </a:t>
                </a:r>
                <a14:m>
                  <m:oMath xmlns:m="http://schemas.openxmlformats.org/officeDocument/2006/math">
                    <m:r>
                      <a:rPr lang="en-US" sz="2400" b="1" i="0" smtClean="0">
                        <a:latin typeface="Cambria Math"/>
                        <a:cs typeface="Times New Roman" pitchFamily="18" charset="0"/>
                      </a:rPr>
                      <m:t>𝟎</m:t>
                    </m:r>
                    <m:r>
                      <a:rPr lang="en-US" sz="2400" b="1" i="0" smtClean="0">
                        <a:latin typeface="Cambria Math"/>
                        <a:cs typeface="Times New Roman" pitchFamily="18" charset="0"/>
                      </a:rPr>
                      <m:t>.</m:t>
                    </m:r>
                    <m:r>
                      <a:rPr lang="en-US" sz="2400" b="1" i="0" smtClean="0">
                        <a:latin typeface="Cambria Math"/>
                        <a:cs typeface="Times New Roman" pitchFamily="18" charset="0"/>
                      </a:rPr>
                      <m:t>𝟗</m:t>
                    </m:r>
                    <m:r>
                      <a:rPr lang="en-US" sz="2400" b="1" i="0" smtClean="0">
                        <a:latin typeface="Cambria Math"/>
                        <a:cs typeface="Times New Roman" pitchFamily="18" charset="0"/>
                      </a:rPr>
                      <m:t>−</m:t>
                    </m:r>
                    <m:r>
                      <a:rPr lang="en-US" sz="2400" b="1">
                        <a:latin typeface="Cambria Math"/>
                        <a:cs typeface="Times New Roman" pitchFamily="18" charset="0"/>
                      </a:rPr>
                      <m:t>𝟎</m:t>
                    </m:r>
                    <m:r>
                      <a:rPr lang="en-US" sz="2400" b="1">
                        <a:latin typeface="Cambria Math"/>
                        <a:cs typeface="Times New Roman" pitchFamily="18" charset="0"/>
                      </a:rPr>
                      <m:t>.</m:t>
                    </m:r>
                    <m:r>
                      <a:rPr lang="en-US" sz="2400" b="1">
                        <a:latin typeface="Cambria Math"/>
                        <a:cs typeface="Times New Roman" pitchFamily="18" charset="0"/>
                      </a:rPr>
                      <m:t>𝟗𝟖𝟏𝟐𝟔𝟓</m:t>
                    </m:r>
                    <m:r>
                      <a:rPr lang="en-US" sz="2400" b="1" i="1" smtClean="0">
                        <a:latin typeface="Cambria Math"/>
                        <a:cs typeface="Times New Roman" pitchFamily="18" charset="0"/>
                      </a:rPr>
                      <m:t>=−</m:t>
                    </m:r>
                    <m:r>
                      <a:rPr lang="en-US" sz="2400" b="1" i="1" smtClean="0">
                        <a:latin typeface="Cambria Math"/>
                        <a:cs typeface="Times New Roman" pitchFamily="18" charset="0"/>
                      </a:rPr>
                      <m:t>𝟎</m:t>
                    </m:r>
                    <m:r>
                      <a:rPr lang="en-US" sz="2400" b="1" i="1" smtClean="0">
                        <a:latin typeface="Cambria Math"/>
                        <a:cs typeface="Times New Roman" pitchFamily="18" charset="0"/>
                      </a:rPr>
                      <m:t>.</m:t>
                    </m:r>
                    <m:r>
                      <a:rPr lang="en-US" sz="2400" b="1" i="1" smtClean="0">
                        <a:latin typeface="Cambria Math"/>
                        <a:cs typeface="Times New Roman" pitchFamily="18" charset="0"/>
                      </a:rPr>
                      <m:t>𝟎𝟖𝟏𝟐𝟔𝟓</m:t>
                    </m:r>
                    <m:r>
                      <a:rPr lang="en-US" sz="2400" b="1" i="1">
                        <a:latin typeface="Cambria Math"/>
                        <a:cs typeface="Times New Roman" pitchFamily="18" charset="0"/>
                      </a:rPr>
                      <m:t> </m:t>
                    </m:r>
                  </m:oMath>
                </a14:m>
                <a:endParaRPr lang="en-US" sz="2400" b="1" dirty="0">
                  <a:cs typeface="Times New Roman"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18753" y="950699"/>
                <a:ext cx="6947065" cy="4205575"/>
              </a:xfrm>
              <a:prstGeom prst="rect">
                <a:avLst/>
              </a:prstGeom>
              <a:blipFill rotWithShape="1">
                <a:blip r:embed="rId3"/>
                <a:stretch>
                  <a:fillRect l="-1316" t="-1159" r="-1316"/>
                </a:stretch>
              </a:blipFill>
            </p:spPr>
            <p:txBody>
              <a:bodyPr/>
              <a:lstStyle/>
              <a:p>
                <a:r>
                  <a:rPr lang="en-US">
                    <a:noFill/>
                  </a:rPr>
                  <a:t> </a:t>
                </a:r>
              </a:p>
            </p:txBody>
          </p:sp>
        </mc:Fallback>
      </mc:AlternateContent>
    </p:spTree>
    <p:extLst>
      <p:ext uri="{BB962C8B-B14F-4D97-AF65-F5344CB8AC3E}">
        <p14:creationId xmlns:p14="http://schemas.microsoft.com/office/powerpoint/2010/main" val="124433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528" y="316089"/>
            <a:ext cx="7363592" cy="3211392"/>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a:lnSpc>
                <a:spcPct val="200000"/>
              </a:lnSpc>
            </a:pPr>
            <a:r>
              <a:rPr lang="en-US" sz="2400" b="1" dirty="0"/>
              <a:t>Optimization/Evolution of NNs using a GA: Genetic-Neural System</a:t>
            </a:r>
          </a:p>
          <a:p>
            <a:pPr>
              <a:lnSpc>
                <a:spcPct val="200000"/>
              </a:lnSpc>
            </a:pPr>
            <a:endParaRPr lang="en-US" sz="2667" b="1" dirty="0">
              <a:solidFill>
                <a:srgbClr val="002060"/>
              </a:solidFill>
            </a:endParaRPr>
          </a:p>
        </p:txBody>
      </p:sp>
    </p:spTree>
    <p:extLst>
      <p:ext uri="{BB962C8B-B14F-4D97-AF65-F5344CB8AC3E}">
        <p14:creationId xmlns:p14="http://schemas.microsoft.com/office/powerpoint/2010/main" val="2280176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70792" y="4388812"/>
            <a:ext cx="7734172" cy="1077218"/>
          </a:xfrm>
          <a:prstGeom prst="rect">
            <a:avLst/>
          </a:prstGeom>
          <a:noFill/>
        </p:spPr>
        <p:txBody>
          <a:bodyPr wrap="square" rtlCol="0">
            <a:spAutoFit/>
          </a:bodyPr>
          <a:lstStyle/>
          <a:p>
            <a:pPr algn="ctr"/>
            <a:r>
              <a:rPr lang="en-US" sz="3600" b="1" dirty="0">
                <a:solidFill>
                  <a:srgbClr val="C00000"/>
                </a:solidFill>
              </a:rPr>
              <a:t>Topic</a:t>
            </a:r>
          </a:p>
          <a:p>
            <a:pPr algn="ctr"/>
            <a:r>
              <a:rPr lang="en-US" sz="2800" b="1" dirty="0">
                <a:solidFill>
                  <a:srgbClr val="C00000"/>
                </a:solidFill>
              </a:rPr>
              <a:t>Neuro-Fuzzy Systems  </a:t>
            </a:r>
          </a:p>
        </p:txBody>
      </p:sp>
    </p:spTree>
    <p:extLst>
      <p:ext uri="{BB962C8B-B14F-4D97-AF65-F5344CB8AC3E}">
        <p14:creationId xmlns:p14="http://schemas.microsoft.com/office/powerpoint/2010/main" val="383344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TextBox 69"/>
          <p:cNvSpPr txBox="1"/>
          <p:nvPr/>
        </p:nvSpPr>
        <p:spPr>
          <a:xfrm>
            <a:off x="304551" y="760861"/>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Approaches</a:t>
            </a:r>
          </a:p>
        </p:txBody>
      </p:sp>
      <p:sp>
        <p:nvSpPr>
          <p:cNvPr id="71" name="TextBox 70"/>
          <p:cNvSpPr txBox="1"/>
          <p:nvPr/>
        </p:nvSpPr>
        <p:spPr>
          <a:xfrm>
            <a:off x="304551" y="1472765"/>
            <a:ext cx="6998774" cy="3046988"/>
          </a:xfrm>
          <a:prstGeom prst="rect">
            <a:avLst/>
          </a:prstGeom>
          <a:noFill/>
        </p:spPr>
        <p:txBody>
          <a:bodyPr wrap="square" rtlCol="0">
            <a:spAutoFit/>
          </a:bodyPr>
          <a:lstStyle/>
          <a:p>
            <a:pPr algn="just"/>
            <a:r>
              <a:rPr lang="en-US" sz="2400" b="1" u="sng" dirty="0">
                <a:solidFill>
                  <a:srgbClr val="002060"/>
                </a:solidFill>
                <a:cs typeface="Times New Roman" pitchFamily="18" charset="0"/>
              </a:rPr>
              <a:t>Approach 1</a:t>
            </a:r>
            <a:r>
              <a:rPr lang="en-US" sz="2400" b="1" dirty="0">
                <a:solidFill>
                  <a:srgbClr val="002060"/>
                </a:solidFill>
                <a:cs typeface="Times New Roman" pitchFamily="18" charset="0"/>
              </a:rPr>
              <a:t>: - GA-based tuning of connecting weights, bias values and other parameters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Biological Adaptation: Evolution and Learning</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Concept of Evolutionary Robotics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Comparisons with </a:t>
            </a:r>
            <a:r>
              <a:rPr lang="en-US" sz="2400" b="1" dirty="0" err="1">
                <a:cs typeface="Times New Roman" pitchFamily="18" charset="0"/>
              </a:rPr>
              <a:t>BPNN</a:t>
            </a:r>
            <a:endParaRPr lang="en-US" sz="2400" b="1" dirty="0">
              <a:cs typeface="Times New Roman" pitchFamily="18" charset="0"/>
            </a:endParaRPr>
          </a:p>
        </p:txBody>
      </p:sp>
    </p:spTree>
    <p:extLst>
      <p:ext uri="{BB962C8B-B14F-4D97-AF65-F5344CB8AC3E}">
        <p14:creationId xmlns:p14="http://schemas.microsoft.com/office/powerpoint/2010/main" val="237857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94745" y="279400"/>
            <a:ext cx="6810664" cy="3375796"/>
          </a:xfrm>
          <a:prstGeom prst="rect">
            <a:avLst/>
          </a:prstGeom>
          <a:noFill/>
        </p:spPr>
        <p:txBody>
          <a:bodyPr wrap="square" rtlCol="0">
            <a:spAutoFit/>
          </a:bodyPr>
          <a:lstStyle/>
          <a:p>
            <a:pPr>
              <a:lnSpc>
                <a:spcPct val="200000"/>
              </a:lnSpc>
            </a:pPr>
            <a:r>
              <a:rPr lang="en-US" sz="2667" dirty="0">
                <a:solidFill>
                  <a:srgbClr val="C00000"/>
                </a:solidFill>
              </a:rPr>
              <a:t> Concepts Covered:</a:t>
            </a:r>
          </a:p>
          <a:p>
            <a:pPr>
              <a:lnSpc>
                <a:spcPct val="200000"/>
              </a:lnSpc>
              <a:buFont typeface="Wingdings" pitchFamily="2" charset="2"/>
              <a:buChar char="q"/>
            </a:pPr>
            <a:r>
              <a:rPr lang="en-US" sz="2667" dirty="0">
                <a:solidFill>
                  <a:srgbClr val="C00000"/>
                </a:solidFill>
              </a:rPr>
              <a:t> </a:t>
            </a:r>
            <a:r>
              <a:rPr lang="en-US" sz="2667" dirty="0" err="1">
                <a:solidFill>
                  <a:prstClr val="black"/>
                </a:solidFill>
              </a:rPr>
              <a:t>Neuro</a:t>
            </a:r>
            <a:r>
              <a:rPr lang="en-US" sz="2667" dirty="0">
                <a:solidFill>
                  <a:prstClr val="black"/>
                </a:solidFill>
              </a:rPr>
              <a:t>-Fuzzy System (</a:t>
            </a:r>
            <a:r>
              <a:rPr lang="en-US" sz="2667" dirty="0" err="1">
                <a:solidFill>
                  <a:prstClr val="black"/>
                </a:solidFill>
              </a:rPr>
              <a:t>Mamdani</a:t>
            </a:r>
            <a:r>
              <a:rPr lang="en-US" sz="2667" dirty="0">
                <a:solidFill>
                  <a:prstClr val="black"/>
                </a:solidFill>
              </a:rPr>
              <a:t> Approach)</a:t>
            </a:r>
          </a:p>
          <a:p>
            <a:pPr>
              <a:lnSpc>
                <a:spcPct val="200000"/>
              </a:lnSpc>
              <a:buFont typeface="Wingdings" pitchFamily="2" charset="2"/>
              <a:buChar char="q"/>
            </a:pPr>
            <a:r>
              <a:rPr lang="en-US" sz="2667" dirty="0">
                <a:solidFill>
                  <a:prstClr val="black"/>
                </a:solidFill>
              </a:rPr>
              <a:t>  </a:t>
            </a:r>
            <a:r>
              <a:rPr lang="en-US" sz="2667" dirty="0" err="1">
                <a:solidFill>
                  <a:prstClr val="black"/>
                </a:solidFill>
              </a:rPr>
              <a:t>Neuro</a:t>
            </a:r>
            <a:r>
              <a:rPr lang="en-US" sz="2667" dirty="0">
                <a:solidFill>
                  <a:prstClr val="black"/>
                </a:solidFill>
              </a:rPr>
              <a:t>-Fuzzy System (Takagi &amp; </a:t>
            </a:r>
            <a:r>
              <a:rPr lang="en-US" sz="2667" dirty="0" err="1">
                <a:solidFill>
                  <a:prstClr val="black"/>
                </a:solidFill>
              </a:rPr>
              <a:t>Sugeno’s</a:t>
            </a:r>
            <a:r>
              <a:rPr lang="en-US" sz="2667" dirty="0">
                <a:solidFill>
                  <a:prstClr val="black"/>
                </a:solidFill>
              </a:rPr>
              <a:t> Approach)</a:t>
            </a:r>
          </a:p>
        </p:txBody>
      </p:sp>
    </p:spTree>
    <p:extLst>
      <p:ext uri="{BB962C8B-B14F-4D97-AF65-F5344CB8AC3E}">
        <p14:creationId xmlns:p14="http://schemas.microsoft.com/office/powerpoint/2010/main" val="354114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391391" y="789709"/>
            <a:ext cx="107019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600" b="1" dirty="0">
                <a:solidFill>
                  <a:srgbClr val="0070C0"/>
                </a:solidFill>
                <a:latin typeface="Georgia" panose="02040502050405020303" pitchFamily="18" charset="0"/>
                <a:cs typeface="Times New Roman" panose="02020603050405020304" pitchFamily="18" charset="0"/>
              </a:rPr>
              <a:t>Combined Neural Networks and Fuzzy Logic</a:t>
            </a:r>
          </a:p>
        </p:txBody>
      </p:sp>
      <p:sp>
        <p:nvSpPr>
          <p:cNvPr id="4" name="TextBox 5"/>
          <p:cNvSpPr txBox="1">
            <a:spLocks noChangeArrowheads="1"/>
          </p:cNvSpPr>
          <p:nvPr/>
        </p:nvSpPr>
        <p:spPr bwMode="auto">
          <a:xfrm>
            <a:off x="391391" y="1884219"/>
            <a:ext cx="8305800"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2400" b="1" dirty="0">
                <a:solidFill>
                  <a:prstClr val="black"/>
                </a:solidFill>
                <a:latin typeface="Calibri"/>
                <a:cs typeface="Times New Roman" panose="02020603050405020304" pitchFamily="18" charset="0"/>
              </a:rPr>
              <a:t>Neural Networks have been combined with Fuzzy Logic technique in two different ways:</a:t>
            </a:r>
          </a:p>
          <a:p>
            <a:pPr algn="just" eaLnBrk="1" hangingPunct="1"/>
            <a:endParaRPr lang="en-US" altLang="en-US" sz="2400" b="1" dirty="0">
              <a:solidFill>
                <a:prstClr val="black"/>
              </a:solidFill>
              <a:latin typeface="Calibri"/>
              <a:cs typeface="Times New Roman" panose="02020603050405020304" pitchFamily="18" charset="0"/>
            </a:endParaRPr>
          </a:p>
          <a:p>
            <a:pPr algn="just" eaLnBrk="1" hangingPunct="1"/>
            <a:r>
              <a:rPr lang="en-US" altLang="en-US" sz="3000" b="1" dirty="0">
                <a:solidFill>
                  <a:srgbClr val="C00000"/>
                </a:solidFill>
                <a:latin typeface="Georgia" panose="02040502050405020303" pitchFamily="18" charset="0"/>
                <a:cs typeface="Times New Roman" panose="02020603050405020304" pitchFamily="18" charset="0"/>
              </a:rPr>
              <a:t>1. Neuro-Fuzzy System (NFS)</a:t>
            </a:r>
          </a:p>
          <a:p>
            <a:pPr algn="just"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A Fuzzy Logic Controller (FLC) is represented using the structure of an NN and trained using either a BP algorithm or a GA </a:t>
            </a:r>
          </a:p>
        </p:txBody>
      </p:sp>
    </p:spTree>
    <p:extLst>
      <p:ext uri="{BB962C8B-B14F-4D97-AF65-F5344CB8AC3E}">
        <p14:creationId xmlns:p14="http://schemas.microsoft.com/office/powerpoint/2010/main" val="173459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685800" y="990600"/>
            <a:ext cx="83058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2. Fuzzy Neural Network (FNN)</a:t>
            </a:r>
          </a:p>
          <a:p>
            <a:pPr eaLnBrk="1" hangingPunct="1"/>
            <a:endParaRPr lang="en-US" altLang="en-US" sz="3000" b="1" dirty="0">
              <a:solidFill>
                <a:srgbClr val="C00000"/>
              </a:solidFill>
              <a:latin typeface="Georgia" panose="02040502050405020303"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The Neurons of an NN has been designed using the concept of fuzzy set theory</a:t>
            </a:r>
          </a:p>
          <a:p>
            <a:pPr eaLnBrk="1" hangingPunct="1"/>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An FNN has been developed in the following ways:</a:t>
            </a:r>
          </a:p>
          <a:p>
            <a:pPr lvl="1" eaLnBrk="1" hangingPunct="1">
              <a:buFont typeface="Franklin Gothic Medium" panose="020B0603020102020204" pitchFamily="34" charset="0"/>
              <a:buAutoNum type="romanUcPeriod"/>
            </a:pPr>
            <a:r>
              <a:rPr lang="en-US" altLang="en-US" sz="2400" b="1" dirty="0">
                <a:solidFill>
                  <a:srgbClr val="0070C0"/>
                </a:solidFill>
                <a:latin typeface="Calibri"/>
                <a:cs typeface="Times New Roman" panose="02020603050405020304" pitchFamily="18" charset="0"/>
              </a:rPr>
              <a:t>Real inputs but fuzzy weights</a:t>
            </a:r>
          </a:p>
          <a:p>
            <a:pPr lvl="1" eaLnBrk="1" hangingPunct="1">
              <a:buFont typeface="Franklin Gothic Medium" panose="020B0603020102020204" pitchFamily="34" charset="0"/>
              <a:buAutoNum type="romanUcPeriod"/>
            </a:pPr>
            <a:r>
              <a:rPr lang="en-US" altLang="en-US" sz="2400" b="1" dirty="0">
                <a:solidFill>
                  <a:prstClr val="black"/>
                </a:solidFill>
                <a:latin typeface="Calibri"/>
                <a:cs typeface="Times New Roman" panose="02020603050405020304" pitchFamily="18" charset="0"/>
              </a:rPr>
              <a:t>Fuzzy inputs but real weights</a:t>
            </a:r>
          </a:p>
          <a:p>
            <a:pPr lvl="1" eaLnBrk="1" hangingPunct="1">
              <a:buFont typeface="Franklin Gothic Medium" panose="020B0603020102020204" pitchFamily="34" charset="0"/>
              <a:buAutoNum type="romanUcPeriod"/>
            </a:pPr>
            <a:r>
              <a:rPr lang="en-US" altLang="en-US" sz="2400" b="1" dirty="0">
                <a:solidFill>
                  <a:srgbClr val="FF0000"/>
                </a:solidFill>
                <a:latin typeface="Calibri"/>
                <a:cs typeface="Times New Roman" panose="02020603050405020304" pitchFamily="18" charset="0"/>
              </a:rPr>
              <a:t>Fuzzy inputs and fuzzy weights </a:t>
            </a:r>
          </a:p>
        </p:txBody>
      </p:sp>
    </p:spTree>
    <p:extLst>
      <p:ext uri="{BB962C8B-B14F-4D97-AF65-F5344CB8AC3E}">
        <p14:creationId xmlns:p14="http://schemas.microsoft.com/office/powerpoint/2010/main" val="300239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502227" y="793173"/>
            <a:ext cx="1134958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Neuro-Fuzzy System (NFS) based on </a:t>
            </a:r>
            <a:r>
              <a:rPr lang="en-US" altLang="en-US" sz="3000" b="1" dirty="0" err="1">
                <a:solidFill>
                  <a:srgbClr val="C00000"/>
                </a:solidFill>
                <a:latin typeface="Georgia" panose="02040502050405020303" pitchFamily="18" charset="0"/>
                <a:cs typeface="Times New Roman" panose="02020603050405020304" pitchFamily="18" charset="0"/>
              </a:rPr>
              <a:t>Mamdani</a:t>
            </a:r>
            <a:r>
              <a:rPr lang="en-US" altLang="en-US" sz="3000" b="1" dirty="0">
                <a:solidFill>
                  <a:srgbClr val="C00000"/>
                </a:solidFill>
                <a:latin typeface="Georgia" panose="02040502050405020303" pitchFamily="18" charset="0"/>
                <a:cs typeface="Times New Roman" panose="02020603050405020304" pitchFamily="18" charset="0"/>
              </a:rPr>
              <a:t> Approach</a:t>
            </a:r>
          </a:p>
        </p:txBody>
      </p:sp>
      <p:sp>
        <p:nvSpPr>
          <p:cNvPr id="4" name="TextBox 2"/>
          <p:cNvSpPr txBox="1">
            <a:spLocks noChangeArrowheads="1"/>
          </p:cNvSpPr>
          <p:nvPr/>
        </p:nvSpPr>
        <p:spPr bwMode="auto">
          <a:xfrm>
            <a:off x="6247998" y="1721428"/>
            <a:ext cx="487365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Layer 1: Input Layer</a:t>
            </a:r>
          </a:p>
          <a:p>
            <a:pPr eaLnBrk="1" hangingPunct="1"/>
            <a:r>
              <a:rPr lang="en-US" altLang="en-US" sz="2400" b="1" dirty="0">
                <a:solidFill>
                  <a:prstClr val="black"/>
                </a:solidFill>
                <a:latin typeface="Calibri"/>
                <a:cs typeface="Times New Roman" panose="02020603050405020304" pitchFamily="18" charset="0"/>
              </a:rPr>
              <a:t>Layer 2: </a:t>
            </a:r>
            <a:r>
              <a:rPr lang="en-US" altLang="en-US" sz="2400" b="1" dirty="0" err="1">
                <a:solidFill>
                  <a:prstClr val="black"/>
                </a:solidFill>
                <a:latin typeface="Calibri"/>
                <a:cs typeface="Times New Roman" panose="02020603050405020304" pitchFamily="18" charset="0"/>
              </a:rPr>
              <a:t>Fuzzification</a:t>
            </a:r>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Layer 3: AND operation</a:t>
            </a:r>
          </a:p>
          <a:p>
            <a:pPr eaLnBrk="1" hangingPunct="1"/>
            <a:r>
              <a:rPr lang="en-US" altLang="en-US" sz="2400" b="1" dirty="0">
                <a:solidFill>
                  <a:prstClr val="black"/>
                </a:solidFill>
                <a:latin typeface="Calibri"/>
                <a:cs typeface="Times New Roman" panose="02020603050405020304" pitchFamily="18" charset="0"/>
              </a:rPr>
              <a:t>Layer 4: Fuzzy Inference</a:t>
            </a:r>
          </a:p>
          <a:p>
            <a:pPr eaLnBrk="1" hangingPunct="1"/>
            <a:r>
              <a:rPr lang="en-US" altLang="en-US" sz="2400" b="1" dirty="0">
                <a:solidFill>
                  <a:prstClr val="black"/>
                </a:solidFill>
                <a:latin typeface="Calibri"/>
                <a:cs typeface="Times New Roman" panose="02020603050405020304" pitchFamily="18" charset="0"/>
              </a:rPr>
              <a:t>Layer 5: </a:t>
            </a:r>
            <a:r>
              <a:rPr lang="en-US" altLang="en-US" sz="2400" b="1" dirty="0" err="1">
                <a:solidFill>
                  <a:prstClr val="black"/>
                </a:solidFill>
                <a:latin typeface="Calibri"/>
                <a:cs typeface="Times New Roman" panose="02020603050405020304" pitchFamily="18" charset="0"/>
              </a:rPr>
              <a:t>Defuzzification</a:t>
            </a:r>
            <a:endParaRPr lang="en-US" altLang="en-US" sz="2400" b="1" dirty="0">
              <a:solidFill>
                <a:prstClr val="black"/>
              </a:solidFill>
              <a:latin typeface="Calibri"/>
              <a:cs typeface="Times New Roman" panose="02020603050405020304" pitchFamily="18"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9713" t="1799" r="2414"/>
          <a:stretch/>
        </p:blipFill>
        <p:spPr>
          <a:xfrm>
            <a:off x="398585" y="1347172"/>
            <a:ext cx="5778433" cy="4490920"/>
          </a:xfrm>
          <a:prstGeom prst="rect">
            <a:avLst/>
          </a:prstGeom>
        </p:spPr>
      </p:pic>
    </p:spTree>
    <p:extLst>
      <p:ext uri="{BB962C8B-B14F-4D97-AF65-F5344CB8AC3E}">
        <p14:creationId xmlns:p14="http://schemas.microsoft.com/office/powerpoint/2010/main" val="160998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51164" y="796636"/>
            <a:ext cx="733886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Membership Function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75" r="2500"/>
          <a:stretch/>
        </p:blipFill>
        <p:spPr>
          <a:xfrm>
            <a:off x="944460" y="1515734"/>
            <a:ext cx="6752275" cy="4114800"/>
          </a:xfrm>
          <a:prstGeom prst="rect">
            <a:avLst/>
          </a:prstGeom>
        </p:spPr>
      </p:pic>
    </p:spTree>
    <p:extLst>
      <p:ext uri="{BB962C8B-B14F-4D97-AF65-F5344CB8AC3E}">
        <p14:creationId xmlns:p14="http://schemas.microsoft.com/office/powerpoint/2010/main" val="2901469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789709" y="1052945"/>
            <a:ext cx="213872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Rule Base</a:t>
            </a:r>
          </a:p>
        </p:txBody>
      </p:sp>
      <p:graphicFrame>
        <p:nvGraphicFramePr>
          <p:cNvPr id="3" name="Table 2"/>
          <p:cNvGraphicFramePr>
            <a:graphicFrameLocks noGrp="1"/>
          </p:cNvGraphicFramePr>
          <p:nvPr>
            <p:extLst/>
          </p:nvPr>
        </p:nvGraphicFramePr>
        <p:xfrm>
          <a:off x="1856509" y="2822864"/>
          <a:ext cx="6096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pPr algn="ctr"/>
                      <a:r>
                        <a:rPr lang="en-US" sz="2400" b="1" dirty="0">
                          <a:solidFill>
                            <a:schemeClr val="tx1"/>
                          </a:solidFill>
                          <a:latin typeface="Times New Roman" pitchFamily="18" charset="0"/>
                          <a:cs typeface="Times New Roman" pitchFamily="18" charset="0"/>
                        </a:rPr>
                        <a:t>S</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S</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F</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F</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2400" b="1" dirty="0">
                          <a:latin typeface="Times New Roman" pitchFamily="18" charset="0"/>
                          <a:cs typeface="Times New Roman" pitchFamily="18" charset="0"/>
                        </a:rPr>
                        <a:t>S</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VF</a:t>
                      </a:r>
                    </a:p>
                  </a:txBody>
                  <a:tcPr/>
                </a:tc>
                <a:extLst>
                  <a:ext uri="{0D108BD9-81ED-4DB2-BD59-A6C34878D82A}">
                    <a16:rowId xmlns:a16="http://schemas.microsoft.com/office/drawing/2014/main" val="10001"/>
                  </a:ext>
                </a:extLst>
              </a:tr>
              <a:tr h="370840">
                <a:tc>
                  <a:txBody>
                    <a:bodyPr/>
                    <a:lstStyle/>
                    <a:p>
                      <a:pPr algn="ctr"/>
                      <a:r>
                        <a:rPr lang="en-US" sz="2400" b="1" dirty="0">
                          <a:latin typeface="Times New Roman" pitchFamily="18" charset="0"/>
                          <a:cs typeface="Times New Roman" pitchFamily="18" charset="0"/>
                        </a:rPr>
                        <a:t>S</a:t>
                      </a:r>
                    </a:p>
                  </a:txBody>
                  <a:tcPr/>
                </a:tc>
                <a:tc>
                  <a:txBody>
                    <a:bodyPr/>
                    <a:lstStyle/>
                    <a:p>
                      <a:pPr algn="ctr"/>
                      <a:r>
                        <a:rPr lang="en-US" sz="2400" b="1" dirty="0">
                          <a:latin typeface="Times New Roman" pitchFamily="18" charset="0"/>
                          <a:cs typeface="Times New Roman" pitchFamily="18" charset="0"/>
                        </a:rPr>
                        <a:t>F</a:t>
                      </a:r>
                    </a:p>
                  </a:txBody>
                  <a:tcPr/>
                </a:tc>
                <a:tc>
                  <a:txBody>
                    <a:bodyPr/>
                    <a:lstStyle/>
                    <a:p>
                      <a:pPr algn="ctr"/>
                      <a:r>
                        <a:rPr lang="en-US" sz="2400" b="1" dirty="0">
                          <a:latin typeface="Times New Roman" pitchFamily="18" charset="0"/>
                          <a:cs typeface="Times New Roman" pitchFamily="18" charset="0"/>
                        </a:rPr>
                        <a:t>VF</a:t>
                      </a:r>
                    </a:p>
                  </a:txBody>
                  <a:tcPr/>
                </a:tc>
                <a:tc>
                  <a:txBody>
                    <a:bodyPr/>
                    <a:lstStyle/>
                    <a:p>
                      <a:pPr algn="ctr"/>
                      <a:r>
                        <a:rPr lang="en-US" sz="2400" b="1" dirty="0">
                          <a:latin typeface="Times New Roman" pitchFamily="18" charset="0"/>
                          <a:cs typeface="Times New Roman" pitchFamily="18" charset="0"/>
                        </a:rPr>
                        <a:t>VF</a:t>
                      </a:r>
                    </a:p>
                  </a:txBody>
                  <a:tcPr/>
                </a:tc>
                <a:extLst>
                  <a:ext uri="{0D108BD9-81ED-4DB2-BD59-A6C34878D82A}">
                    <a16:rowId xmlns:a16="http://schemas.microsoft.com/office/drawing/2014/main" val="10002"/>
                  </a:ext>
                </a:extLst>
              </a:tr>
            </a:tbl>
          </a:graphicData>
        </a:graphic>
      </p:graphicFrame>
      <p:grpSp>
        <p:nvGrpSpPr>
          <p:cNvPr id="8" name="Group 7"/>
          <p:cNvGrpSpPr/>
          <p:nvPr/>
        </p:nvGrpSpPr>
        <p:grpSpPr>
          <a:xfrm>
            <a:off x="789709" y="2137064"/>
            <a:ext cx="6842125" cy="1885950"/>
            <a:chOff x="789709" y="2137064"/>
            <a:chExt cx="6842125" cy="1885950"/>
          </a:xfrm>
        </p:grpSpPr>
        <p:sp>
          <p:nvSpPr>
            <p:cNvPr id="4" name="TextBox 5"/>
            <p:cNvSpPr txBox="1">
              <a:spLocks noChangeArrowheads="1"/>
            </p:cNvSpPr>
            <p:nvPr/>
          </p:nvSpPr>
          <p:spPr bwMode="auto">
            <a:xfrm>
              <a:off x="1018309" y="2822864"/>
              <a:ext cx="106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LW</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M</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H</a:t>
              </a:r>
            </a:p>
          </p:txBody>
        </p:sp>
        <p:sp>
          <p:nvSpPr>
            <p:cNvPr id="5" name="TextBox 6"/>
            <p:cNvSpPr txBox="1">
              <a:spLocks noChangeArrowheads="1"/>
            </p:cNvSpPr>
            <p:nvPr/>
          </p:nvSpPr>
          <p:spPr bwMode="auto">
            <a:xfrm>
              <a:off x="2389909" y="2441864"/>
              <a:ext cx="5241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VN	        NR 	   FR	          VFR</a:t>
              </a:r>
            </a:p>
          </p:txBody>
        </p:sp>
        <p:sp>
          <p:nvSpPr>
            <p:cNvPr id="6" name="TextBox 7"/>
            <p:cNvSpPr txBox="1">
              <a:spLocks noChangeArrowheads="1"/>
            </p:cNvSpPr>
            <p:nvPr/>
          </p:nvSpPr>
          <p:spPr bwMode="auto">
            <a:xfrm>
              <a:off x="4752109" y="2137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0070C0"/>
                  </a:solidFill>
                  <a:latin typeface="Times New Roman" panose="02020603050405020304" pitchFamily="18" charset="0"/>
                  <a:cs typeface="Times New Roman" panose="02020603050405020304" pitchFamily="18" charset="0"/>
                </a:rPr>
                <a:t>I</a:t>
              </a:r>
              <a:r>
                <a:rPr lang="en-US" altLang="en-US" sz="2400" b="1" baseline="-25000">
                  <a:solidFill>
                    <a:srgbClr val="0070C0"/>
                  </a:solidFill>
                  <a:latin typeface="Times New Roman" panose="02020603050405020304" pitchFamily="18" charset="0"/>
                  <a:cs typeface="Times New Roman" panose="02020603050405020304" pitchFamily="18" charset="0"/>
                </a:rPr>
                <a:t>2</a:t>
              </a:r>
            </a:p>
          </p:txBody>
        </p:sp>
        <p:sp>
          <p:nvSpPr>
            <p:cNvPr id="7" name="TextBox 8"/>
            <p:cNvSpPr txBox="1">
              <a:spLocks noChangeArrowheads="1"/>
            </p:cNvSpPr>
            <p:nvPr/>
          </p:nvSpPr>
          <p:spPr bwMode="auto">
            <a:xfrm>
              <a:off x="789709" y="3280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70C0"/>
                  </a:solidFill>
                  <a:latin typeface="Times New Roman" panose="02020603050405020304" pitchFamily="18" charset="0"/>
                  <a:cs typeface="Times New Roman" panose="02020603050405020304" pitchFamily="18" charset="0"/>
                </a:rPr>
                <a:t>I</a:t>
              </a:r>
              <a:r>
                <a:rPr lang="en-US" altLang="en-US" sz="2400" b="1" baseline="-25000" dirty="0">
                  <a:solidFill>
                    <a:srgbClr val="0070C0"/>
                  </a:solidFill>
                  <a:latin typeface="Times New Roman" panose="02020603050405020304" pitchFamily="18" charset="0"/>
                  <a:cs typeface="Times New Roman" panose="02020603050405020304" pitchFamily="18" charset="0"/>
                </a:rPr>
                <a:t>1</a:t>
              </a:r>
            </a:p>
          </p:txBody>
        </p:sp>
      </p:grpSp>
    </p:spTree>
    <p:extLst>
      <p:ext uri="{BB962C8B-B14F-4D97-AF65-F5344CB8AC3E}">
        <p14:creationId xmlns:p14="http://schemas.microsoft.com/office/powerpoint/2010/main" val="913930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17418" y="637310"/>
            <a:ext cx="848661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A Specific Neuron at Each Layer of the NN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8" y="1511300"/>
            <a:ext cx="8200738" cy="3200400"/>
          </a:xfrm>
          <a:prstGeom prst="rect">
            <a:avLst/>
          </a:prstGeom>
        </p:spPr>
      </p:pic>
    </p:spTree>
    <p:extLst>
      <p:ext uri="{BB962C8B-B14F-4D97-AF65-F5344CB8AC3E}">
        <p14:creationId xmlns:p14="http://schemas.microsoft.com/office/powerpoint/2010/main" val="12900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a:spLocks noChangeArrowheads="1"/>
              </p:cNvSpPr>
              <p:nvPr/>
            </p:nvSpPr>
            <p:spPr bwMode="auto">
              <a:xfrm>
                <a:off x="356053" y="1140800"/>
                <a:ext cx="10388148" cy="46877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Assumptions: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𝒂𝒗</m:t>
                          </m:r>
                        </m:sub>
                      </m:sSub>
                      <m:r>
                        <a:rPr lang="en-US" altLang="en-US" sz="2400" b="1" i="1" smtClean="0">
                          <a:solidFill>
                            <a:prstClr val="black"/>
                          </a:solidFill>
                          <a:latin typeface="Cambria Math" panose="02040503050406030204" pitchFamily="18" charset="0"/>
                          <a:cs typeface="Times New Roman" panose="02020603050405020304" pitchFamily="18" charset="0"/>
                        </a:rPr>
                        <m:t>=</m:t>
                      </m:r>
                      <m:f>
                        <m:fPr>
                          <m:ctrlPr>
                            <a:rPr lang="en-US" altLang="en-US" sz="2400" b="1" i="1" smtClean="0">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num>
                        <m:den>
                          <m:r>
                            <a:rPr lang="en-US" altLang="en-US" sz="2400" b="1" i="1" smtClean="0">
                              <a:solidFill>
                                <a:prstClr val="black"/>
                              </a:solidFill>
                              <a:latin typeface="Cambria Math" panose="02040503050406030204" pitchFamily="18" charset="0"/>
                              <a:cs typeface="Times New Roman" panose="02020603050405020304" pitchFamily="18" charset="0"/>
                            </a:rPr>
                            <m:t>𝟑</m:t>
                          </m:r>
                        </m:den>
                      </m:f>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𝑺𝒂𝒚</m:t>
                      </m:r>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𝒂𝒗</m:t>
                          </m:r>
                        </m:sub>
                      </m:sSub>
                      <m:r>
                        <a:rPr lang="en-US" altLang="en-US" sz="2400" b="1" i="1">
                          <a:solidFill>
                            <a:prstClr val="black"/>
                          </a:solidFill>
                          <a:latin typeface="Cambria Math" panose="02040503050406030204" pitchFamily="18" charset="0"/>
                          <a:cs typeface="Times New Roman" panose="02020603050405020304" pitchFamily="18" charset="0"/>
                        </a:rPr>
                        <m:t>=</m:t>
                      </m:r>
                      <m:f>
                        <m:fPr>
                          <m:ctrlPr>
                            <a:rPr lang="en-US" altLang="en-US" sz="2400" b="1" i="1">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𝟕</m:t>
                              </m:r>
                            </m:sub>
                          </m:sSub>
                        </m:num>
                        <m:den>
                          <m:r>
                            <a:rPr lang="en-US" altLang="en-US" sz="2400" b="1" i="1" smtClean="0">
                              <a:solidFill>
                                <a:prstClr val="black"/>
                              </a:solidFill>
                              <a:latin typeface="Cambria Math" panose="02040503050406030204" pitchFamily="18" charset="0"/>
                              <a:cs typeface="Times New Roman" panose="02020603050405020304" pitchFamily="18" charset="0"/>
                            </a:rPr>
                            <m:t>𝟒</m:t>
                          </m:r>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𝑺𝒂𝒚</m:t>
                      </m:r>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𝟐𝟕</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𝒂𝒗</m:t>
                          </m:r>
                        </m:sub>
                      </m:sSub>
                      <m:r>
                        <a:rPr lang="en-US" altLang="en-US" sz="2400" b="1" i="1">
                          <a:solidFill>
                            <a:prstClr val="black"/>
                          </a:solidFill>
                          <a:latin typeface="Cambria Math" panose="02040503050406030204" pitchFamily="18" charset="0"/>
                          <a:cs typeface="Times New Roman" panose="02020603050405020304" pitchFamily="18" charset="0"/>
                        </a:rPr>
                        <m:t>=</m:t>
                      </m:r>
                      <m:f>
                        <m:fPr>
                          <m:ctrlPr>
                            <a:rPr lang="en-US" altLang="en-US" sz="2400" b="1" i="1">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num>
                        <m:den>
                          <m:r>
                            <a:rPr lang="en-US" altLang="en-US" sz="2400" b="1" i="1">
                              <a:solidFill>
                                <a:prstClr val="black"/>
                              </a:solidFill>
                              <a:latin typeface="Cambria Math" panose="02040503050406030204" pitchFamily="18" charset="0"/>
                              <a:cs typeface="Times New Roman" panose="02020603050405020304" pitchFamily="18" charset="0"/>
                            </a:rPr>
                            <m:t>𝟑</m:t>
                          </m:r>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𝑺𝒂𝒚</m:t>
                      </m:r>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𝒂𝒗</m:t>
                          </m:r>
                        </m:sub>
                      </m:sSub>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2"/>
              <p:cNvSpPr txBox="1">
                <a:spLocks noRot="1" noChangeAspect="1" noMove="1" noResize="1" noEditPoints="1" noAdjustHandles="1" noChangeArrowheads="1" noChangeShapeType="1" noTextEdit="1"/>
              </p:cNvSpPr>
              <p:nvPr/>
            </p:nvSpPr>
            <p:spPr bwMode="auto">
              <a:xfrm>
                <a:off x="356053" y="1140800"/>
                <a:ext cx="10388148" cy="4687758"/>
              </a:xfrm>
              <a:prstGeom prst="rect">
                <a:avLst/>
              </a:prstGeom>
              <a:blipFill rotWithShape="0">
                <a:blip r:embed="rId3"/>
                <a:stretch>
                  <a:fillRect l="-880" t="-10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98604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91836" y="1444336"/>
            <a:ext cx="79704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Functions of Different Layers of the NN</a:t>
            </a:r>
          </a:p>
        </p:txBody>
      </p:sp>
      <p:grpSp>
        <p:nvGrpSpPr>
          <p:cNvPr id="7" name="Group 6"/>
          <p:cNvGrpSpPr/>
          <p:nvPr/>
        </p:nvGrpSpPr>
        <p:grpSpPr>
          <a:xfrm>
            <a:off x="606136" y="2722418"/>
            <a:ext cx="8534400" cy="2308324"/>
            <a:chOff x="585354" y="3023754"/>
            <a:chExt cx="8534400" cy="2308324"/>
          </a:xfrm>
        </p:grpSpPr>
        <p:sp>
          <p:nvSpPr>
            <p:cNvPr id="3" name="TextBox 2"/>
            <p:cNvSpPr txBox="1">
              <a:spLocks noChangeArrowheads="1"/>
            </p:cNvSpPr>
            <p:nvPr/>
          </p:nvSpPr>
          <p:spPr bwMode="auto">
            <a:xfrm>
              <a:off x="585354" y="3023754"/>
              <a:ext cx="85344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indent="0" eaLnBrk="1" hangingPunct="1"/>
              <a:r>
                <a:rPr lang="en-US" altLang="en-US" sz="2400" b="1" dirty="0">
                  <a:solidFill>
                    <a:prstClr val="black"/>
                  </a:solidFill>
                  <a:latin typeface="Times New Roman" panose="02020603050405020304" pitchFamily="18" charset="0"/>
                  <a:cs typeface="Times New Roman" panose="02020603050405020304" pitchFamily="18" charset="0"/>
                </a:rPr>
                <a:t>Layer 1: Linear TF	            outputs are the same with the</a:t>
              </a:r>
            </a:p>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                                                corresponding inputs</a:t>
              </a:r>
            </a:p>
            <a:p>
              <a:pPr eaLnBrk="1" hangingPunct="1"/>
              <a:endParaRPr lang="en-US" altLang="en-US" sz="2400" b="1" dirty="0">
                <a:solidFill>
                  <a:prstClr val="black"/>
                </a:solidFill>
                <a:latin typeface="Times New Roman" panose="02020603050405020304" pitchFamily="18" charset="0"/>
                <a:cs typeface="Times New Roman" panose="02020603050405020304" pitchFamily="18" charset="0"/>
              </a:endParaRPr>
            </a:p>
            <a:p>
              <a:pPr marL="0" indent="0" eaLnBrk="1" hangingPunct="1"/>
              <a:r>
                <a:rPr lang="en-US" altLang="en-US" sz="2400" b="1" dirty="0">
                  <a:solidFill>
                    <a:prstClr val="black"/>
                  </a:solidFill>
                  <a:latin typeface="Times New Roman" panose="02020603050405020304" pitchFamily="18" charset="0"/>
                  <a:cs typeface="Times New Roman" panose="02020603050405020304" pitchFamily="18" charset="0"/>
                </a:rPr>
                <a:t>Layer 2: </a:t>
              </a:r>
              <a:r>
                <a:rPr lang="en-US" altLang="en-US" sz="2400" b="1" dirty="0" err="1">
                  <a:solidFill>
                    <a:prstClr val="black"/>
                  </a:solidFill>
                  <a:latin typeface="Times New Roman" panose="02020603050405020304" pitchFamily="18" charset="0"/>
                  <a:cs typeface="Times New Roman" panose="02020603050405020304" pitchFamily="18" charset="0"/>
                </a:rPr>
                <a:t>Fuzzification</a:t>
              </a:r>
              <a:endParaRPr lang="en-US" altLang="en-US" sz="2400" b="1" dirty="0">
                <a:solidFill>
                  <a:prstClr val="black"/>
                </a:solidFill>
                <a:latin typeface="Times New Roman" panose="02020603050405020304" pitchFamily="18" charset="0"/>
                <a:cs typeface="Times New Roman" panose="02020603050405020304" pitchFamily="18" charset="0"/>
              </a:endParaRPr>
            </a:p>
            <a:p>
              <a:pPr marL="0" indent="0" eaLnBrk="1" hangingPunct="1"/>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	</a:t>
              </a:r>
              <a:endParaRPr lang="en-US" altLang="en-US" sz="2400" dirty="0">
                <a:solidFill>
                  <a:prstClr val="black"/>
                </a:solidFill>
                <a:latin typeface="Times New Roman" panose="02020603050405020304" pitchFamily="18" charset="0"/>
                <a:cs typeface="Times New Roman" panose="02020603050405020304" pitchFamily="18" charset="0"/>
              </a:endParaRPr>
            </a:p>
          </p:txBody>
        </p:sp>
        <p:sp>
          <p:nvSpPr>
            <p:cNvPr id="4" name="Right Arrow 3"/>
            <p:cNvSpPr/>
            <p:nvPr/>
          </p:nvSpPr>
          <p:spPr>
            <a:xfrm>
              <a:off x="3560618" y="3176155"/>
              <a:ext cx="685800" cy="228600"/>
            </a:xfrm>
            <a:prstGeom prst="rightArrow">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Tree>
    <p:extLst>
      <p:ext uri="{BB962C8B-B14F-4D97-AF65-F5344CB8AC3E}">
        <p14:creationId xmlns:p14="http://schemas.microsoft.com/office/powerpoint/2010/main" val="537947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2817" y="674362"/>
            <a:ext cx="6096000" cy="1200329"/>
          </a:xfrm>
          <a:prstGeom prst="rect">
            <a:avLst/>
          </a:prstGeom>
        </p:spPr>
        <p:txBody>
          <a:bodyPr>
            <a:spAutoFit/>
          </a:bodyPr>
          <a:lstStyle/>
          <a:p>
            <a:r>
              <a:rPr lang="en-US" altLang="en-US" sz="2400" b="1" dirty="0">
                <a:solidFill>
                  <a:prstClr val="black"/>
                </a:solidFill>
                <a:cs typeface="Times New Roman" panose="02020603050405020304" pitchFamily="18" charset="0"/>
              </a:rPr>
              <a:t>Possibilities</a:t>
            </a:r>
          </a:p>
          <a:p>
            <a:endParaRPr lang="en-US" altLang="en-US" sz="2400" b="1" dirty="0">
              <a:solidFill>
                <a:prstClr val="black"/>
              </a:solidFill>
              <a:cs typeface="Times New Roman" panose="02020603050405020304" pitchFamily="18" charset="0"/>
            </a:endParaRPr>
          </a:p>
          <a:p>
            <a:pPr marL="342900" indent="-342900">
              <a:buFont typeface="Arial" panose="020B0604020202020204" pitchFamily="34" charset="0"/>
              <a:buChar char="•"/>
            </a:pPr>
            <a:r>
              <a:rPr lang="en-US" altLang="en-US" sz="2400" b="1" dirty="0">
                <a:solidFill>
                  <a:prstClr val="black"/>
                </a:solidFill>
                <a:cs typeface="Times New Roman" panose="02020603050405020304" pitchFamily="18" charset="0"/>
              </a:rPr>
              <a:t>Right–angled triangles</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6216" t="6481" r="6977" b="4075"/>
          <a:stretch/>
        </p:blipFill>
        <p:spPr>
          <a:xfrm>
            <a:off x="900021" y="2300902"/>
            <a:ext cx="3021496" cy="3200400"/>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2222" r="5562"/>
          <a:stretch/>
        </p:blipFill>
        <p:spPr>
          <a:xfrm>
            <a:off x="4840101" y="2300902"/>
            <a:ext cx="3014231" cy="3200400"/>
          </a:xfrm>
          <a:prstGeom prst="rect">
            <a:avLst/>
          </a:prstGeom>
        </p:spPr>
      </p:pic>
    </p:spTree>
    <p:extLst>
      <p:ext uri="{BB962C8B-B14F-4D97-AF65-F5344CB8AC3E}">
        <p14:creationId xmlns:p14="http://schemas.microsoft.com/office/powerpoint/2010/main" val="1729691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0" name="TextBox 69"/>
          <p:cNvSpPr txBox="1"/>
          <p:nvPr/>
        </p:nvSpPr>
        <p:spPr>
          <a:xfrm>
            <a:off x="304551" y="760861"/>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Approaches (Contd.)</a:t>
            </a:r>
          </a:p>
        </p:txBody>
      </p:sp>
      <p:sp>
        <p:nvSpPr>
          <p:cNvPr id="71" name="TextBox 70"/>
          <p:cNvSpPr txBox="1"/>
          <p:nvPr/>
        </p:nvSpPr>
        <p:spPr>
          <a:xfrm>
            <a:off x="304551" y="1472765"/>
            <a:ext cx="7647822" cy="2677656"/>
          </a:xfrm>
          <a:prstGeom prst="rect">
            <a:avLst/>
          </a:prstGeom>
          <a:noFill/>
        </p:spPr>
        <p:txBody>
          <a:bodyPr wrap="square" rtlCol="0">
            <a:spAutoFit/>
          </a:bodyPr>
          <a:lstStyle/>
          <a:p>
            <a:pPr algn="just"/>
            <a:r>
              <a:rPr lang="en-US" sz="2400" b="1" u="sng" dirty="0">
                <a:solidFill>
                  <a:srgbClr val="002060"/>
                </a:solidFill>
                <a:cs typeface="Times New Roman" pitchFamily="18" charset="0"/>
              </a:rPr>
              <a:t>Approach 2</a:t>
            </a:r>
            <a:r>
              <a:rPr lang="en-US" sz="2400" b="1" dirty="0">
                <a:solidFill>
                  <a:srgbClr val="002060"/>
                </a:solidFill>
                <a:cs typeface="Times New Roman" pitchFamily="18" charset="0"/>
              </a:rPr>
              <a:t>:- GA-based tuning of neural network topologies</a:t>
            </a: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Topology is decided by the number of hidden layer(s) and no. of neurons present in the hidden layer(s)</a:t>
            </a:r>
          </a:p>
          <a:p>
            <a:pPr algn="just"/>
            <a:r>
              <a:rPr lang="en-US" sz="2400" b="1" dirty="0">
                <a:cs typeface="Times New Roman" pitchFamily="18" charset="0"/>
              </a:rPr>
              <a:t>	</a:t>
            </a:r>
          </a:p>
          <a:p>
            <a:pPr algn="just">
              <a:buFont typeface="Arial" charset="0"/>
              <a:buChar char="•"/>
            </a:pPr>
            <a:r>
              <a:rPr lang="en-US" sz="2400" b="1" dirty="0">
                <a:cs typeface="Times New Roman" pitchFamily="18" charset="0"/>
              </a:rPr>
              <a:t>Variable string-length GA</a:t>
            </a:r>
          </a:p>
        </p:txBody>
      </p:sp>
    </p:spTree>
    <p:extLst>
      <p:ext uri="{BB962C8B-B14F-4D97-AF65-F5344CB8AC3E}">
        <p14:creationId xmlns:p14="http://schemas.microsoft.com/office/powerpoint/2010/main" val="106716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5808" y="1087627"/>
            <a:ext cx="2717411" cy="461665"/>
          </a:xfrm>
          <a:prstGeom prst="rect">
            <a:avLst/>
          </a:prstGeom>
        </p:spPr>
        <p:txBody>
          <a:bodyPr wrap="none">
            <a:spAutoFit/>
          </a:bodyPr>
          <a:lstStyle/>
          <a:p>
            <a:pPr marL="342900" indent="-342900">
              <a:buFont typeface="Arial" panose="020B0604020202020204" pitchFamily="34" charset="0"/>
              <a:buChar char="•"/>
            </a:pPr>
            <a:r>
              <a:rPr lang="en-US" altLang="en-US" sz="2400" b="1" dirty="0">
                <a:solidFill>
                  <a:prstClr val="black"/>
                </a:solidFill>
                <a:cs typeface="Times New Roman" panose="02020603050405020304" pitchFamily="18" charset="0"/>
              </a:rPr>
              <a:t>Isosceles triangle</a:t>
            </a:r>
            <a:endParaRPr lang="en-US" sz="2400" b="1" dirty="0">
              <a:solidFill>
                <a:prstClr val="black"/>
              </a:solidFill>
            </a:endParaRPr>
          </a:p>
        </p:txBody>
      </p:sp>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060" t="2963" r="5601" b="5740"/>
          <a:stretch/>
        </p:blipFill>
        <p:spPr>
          <a:xfrm>
            <a:off x="1455808" y="1831002"/>
            <a:ext cx="4433820" cy="3200400"/>
          </a:xfrm>
          <a:prstGeom prst="rect">
            <a:avLst/>
          </a:prstGeom>
        </p:spPr>
      </p:pic>
    </p:spTree>
    <p:extLst>
      <p:ext uri="{BB962C8B-B14F-4D97-AF65-F5344CB8AC3E}">
        <p14:creationId xmlns:p14="http://schemas.microsoft.com/office/powerpoint/2010/main" val="911969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710046" y="1090137"/>
                <a:ext cx="8205353" cy="3791551"/>
              </a:xfrm>
              <a:prstGeom prst="rect">
                <a:avLst/>
              </a:prstGeom>
            </p:spPr>
            <p:txBody>
              <a:bodyPr wrap="square">
                <a:spAutoFit/>
              </a:bodyPr>
              <a:lstStyle/>
              <a:p>
                <a:r>
                  <a:rPr lang="en-US" altLang="en-US" sz="2400" b="1" dirty="0">
                    <a:solidFill>
                      <a:prstClr val="black"/>
                    </a:solidFill>
                    <a:cs typeface="Times New Roman" panose="02020603050405020304" pitchFamily="18" charset="0"/>
                  </a:rPr>
                  <a:t>Layer 3: Performs logical AND operations</a:t>
                </a:r>
              </a:p>
              <a:p>
                <a:r>
                  <a:rPr lang="en-US" altLang="en-US" sz="2400" b="1" dirty="0">
                    <a:solidFill>
                      <a:prstClr val="black"/>
                    </a:solidFill>
                    <a:cs typeface="Times New Roman" panose="02020603050405020304" pitchFamily="18" charset="0"/>
                  </a:rPr>
                  <a:t>	</a:t>
                </a:r>
              </a:p>
              <a:p>
                <a:r>
                  <a:rPr lang="en-US" altLang="en-US" sz="2400" b="1" dirty="0">
                    <a:solidFill>
                      <a:prstClr val="black"/>
                    </a:solidFill>
                    <a:cs typeface="Times New Roman" panose="02020603050405020304" pitchFamily="18" charset="0"/>
                  </a:rPr>
                  <a:t>Layer 4: Carries out the task of fuzzy inference</a:t>
                </a:r>
              </a:p>
              <a:p>
                <a:pPr>
                  <a:buFont typeface="Arial" panose="020B0604020202020204" pitchFamily="34" charset="0"/>
                  <a:buChar char="•"/>
                </a:pPr>
                <a:endParaRPr lang="en-US" altLang="en-US" sz="2400" b="1" dirty="0">
                  <a:solidFill>
                    <a:prstClr val="black"/>
                  </a:solidFill>
                  <a:cs typeface="Times New Roman" panose="02020603050405020304" pitchFamily="18" charset="0"/>
                </a:endParaRPr>
              </a:p>
              <a:p>
                <a:r>
                  <a:rPr lang="en-US" altLang="en-US" sz="2400" b="1" dirty="0">
                    <a:solidFill>
                      <a:prstClr val="black"/>
                    </a:solidFill>
                    <a:cs typeface="Times New Roman" panose="02020603050405020304" pitchFamily="18" charset="0"/>
                  </a:rPr>
                  <a:t>Layer 5: </a:t>
                </a:r>
                <a:r>
                  <a:rPr lang="en-US" altLang="en-US" sz="2400" b="1" dirty="0" err="1">
                    <a:solidFill>
                      <a:prstClr val="black"/>
                    </a:solidFill>
                    <a:cs typeface="Times New Roman" panose="02020603050405020304" pitchFamily="18" charset="0"/>
                  </a:rPr>
                  <a:t>Defuzzification</a:t>
                </a:r>
                <a:endParaRPr lang="en-US" altLang="en-US" sz="2400" b="1" dirty="0">
                  <a:solidFill>
                    <a:prstClr val="black"/>
                  </a:solidFill>
                  <a:cs typeface="Times New Roman" panose="02020603050405020304" pitchFamily="18" charset="0"/>
                </a:endParaRPr>
              </a:p>
              <a:p>
                <a:endParaRPr lang="en-US" altLang="en-US" sz="2400" b="1" dirty="0">
                  <a:solidFill>
                    <a:prstClr val="black"/>
                  </a:solidFill>
                  <a:cs typeface="Times New Roman" panose="02020603050405020304" pitchFamily="18" charset="0"/>
                </a:endParaRPr>
              </a:p>
              <a:p>
                <a:r>
                  <a:rPr lang="en-US" altLang="en-US" sz="2400" b="1" dirty="0">
                    <a:solidFill>
                      <a:srgbClr val="FF0000"/>
                    </a:solidFill>
                    <a:cs typeface="Times New Roman" panose="02020603050405020304" pitchFamily="18" charset="0"/>
                  </a:rPr>
                  <a:t>      Center of Sums Method</a:t>
                </a:r>
              </a:p>
              <a:p>
                <a:r>
                  <a:rPr lang="en-US" altLang="en-US" sz="2400" b="1" dirty="0">
                    <a:solidFill>
                      <a:prstClr val="black"/>
                    </a:solidFill>
                    <a:cs typeface="Times New Roman" panose="02020603050405020304" pitchFamily="18" charset="0"/>
                  </a:rPr>
                  <a:t>	</a:t>
                </a:r>
              </a:p>
              <a:p>
                <a:r>
                  <a:rPr lang="en-US" altLang="en-US" sz="2400" b="1" dirty="0">
                    <a:solidFill>
                      <a:prstClr val="black"/>
                    </a:solidFill>
                    <a:cs typeface="Times New Roman" panose="02020603050405020304" pitchFamily="18" charset="0"/>
                  </a:rPr>
                  <a:t>		Crisp Output =</a:t>
                </a:r>
                <a14:m>
                  <m:oMath xmlns:m="http://schemas.openxmlformats.org/officeDocument/2006/math">
                    <m:r>
                      <a:rPr lang="en-US" altLang="en-US" sz="2800" b="1" smtClean="0">
                        <a:solidFill>
                          <a:prstClr val="black"/>
                        </a:solidFill>
                        <a:latin typeface="Cambria Math" panose="02040503050406030204" pitchFamily="18" charset="0"/>
                        <a:cs typeface="Times New Roman" panose="02020603050405020304" pitchFamily="18" charset="0"/>
                      </a:rPr>
                      <m:t> </m:t>
                    </m:r>
                    <m:f>
                      <m:fPr>
                        <m:ctrlPr>
                          <a:rPr lang="en-US" altLang="en-US" sz="2800" b="1" i="1" smtClean="0">
                            <a:solidFill>
                              <a:prstClr val="black"/>
                            </a:solidFill>
                            <a:latin typeface="Cambria Math" panose="02040503050406030204" pitchFamily="18" charset="0"/>
                            <a:cs typeface="Times New Roman" panose="02020603050405020304" pitchFamily="18" charset="0"/>
                          </a:rPr>
                        </m:ctrlPr>
                      </m:fPr>
                      <m:num>
                        <m:nary>
                          <m:naryPr>
                            <m:chr m:val="∑"/>
                            <m:ctrlPr>
                              <a:rPr lang="en-US" altLang="en-US" sz="2800" b="1" i="1" smtClean="0">
                                <a:solidFill>
                                  <a:prstClr val="black"/>
                                </a:solidFill>
                                <a:latin typeface="Cambria Math" panose="02040503050406030204" pitchFamily="18" charset="0"/>
                                <a:cs typeface="Times New Roman" panose="02020603050405020304" pitchFamily="18" charset="0"/>
                              </a:rPr>
                            </m:ctrlPr>
                          </m:naryPr>
                          <m:sub>
                            <m:r>
                              <m:rPr>
                                <m:brk m:alnAt="23"/>
                              </m:rPr>
                              <a:rPr lang="en-US" altLang="en-US" sz="2800" b="1" i="1" smtClean="0">
                                <a:solidFill>
                                  <a:prstClr val="black"/>
                                </a:solidFill>
                                <a:latin typeface="Cambria Math" panose="02040503050406030204" pitchFamily="18" charset="0"/>
                                <a:cs typeface="Times New Roman" panose="02020603050405020304" pitchFamily="18" charset="0"/>
                              </a:rPr>
                              <m:t>𝒊</m:t>
                            </m:r>
                            <m:r>
                              <a:rPr lang="en-US" altLang="en-US" sz="2800" b="1" i="1" smtClean="0">
                                <a:solidFill>
                                  <a:prstClr val="black"/>
                                </a:solidFill>
                                <a:latin typeface="Cambria Math" panose="02040503050406030204" pitchFamily="18" charset="0"/>
                                <a:cs typeface="Times New Roman" panose="02020603050405020304" pitchFamily="18" charset="0"/>
                              </a:rPr>
                              <m:t>=</m:t>
                            </m:r>
                            <m:r>
                              <a:rPr lang="en-US" altLang="en-US" sz="2800" b="1" i="1" smtClean="0">
                                <a:solidFill>
                                  <a:prstClr val="black"/>
                                </a:solidFill>
                                <a:latin typeface="Cambria Math" panose="02040503050406030204" pitchFamily="18" charset="0"/>
                                <a:cs typeface="Times New Roman" panose="02020603050405020304" pitchFamily="18" charset="0"/>
                              </a:rPr>
                              <m:t>𝟏</m:t>
                            </m:r>
                          </m:sub>
                          <m:sup>
                            <m:r>
                              <a:rPr lang="en-US" altLang="en-US" sz="2800" b="1" i="1" smtClean="0">
                                <a:solidFill>
                                  <a:prstClr val="black"/>
                                </a:solidFill>
                                <a:latin typeface="Cambria Math" panose="02040503050406030204" pitchFamily="18" charset="0"/>
                                <a:cs typeface="Times New Roman" panose="02020603050405020304" pitchFamily="18" charset="0"/>
                              </a:rPr>
                              <m:t>𝒓</m:t>
                            </m:r>
                          </m:sup>
                          <m:e>
                            <m:sSub>
                              <m:sSubPr>
                                <m:ctrlPr>
                                  <a:rPr lang="en-US" altLang="en-US" sz="2800" b="1" i="1" smtClean="0">
                                    <a:solidFill>
                                      <a:prstClr val="black"/>
                                    </a:solidFill>
                                    <a:latin typeface="Cambria Math" panose="02040503050406030204" pitchFamily="18" charset="0"/>
                                    <a:cs typeface="Times New Roman" panose="02020603050405020304" pitchFamily="18" charset="0"/>
                                  </a:rPr>
                                </m:ctrlPr>
                              </m:sSubPr>
                              <m:e>
                                <m:r>
                                  <a:rPr lang="en-US" altLang="en-US" sz="2800" b="1" i="1" smtClean="0">
                                    <a:solidFill>
                                      <a:prstClr val="black"/>
                                    </a:solidFill>
                                    <a:latin typeface="Cambria Math" panose="02040503050406030204" pitchFamily="18" charset="0"/>
                                    <a:cs typeface="Times New Roman" panose="02020603050405020304" pitchFamily="18" charset="0"/>
                                  </a:rPr>
                                  <m:t>𝑨</m:t>
                                </m:r>
                              </m:e>
                              <m:sub>
                                <m:r>
                                  <a:rPr lang="en-US" altLang="en-US" sz="2800" b="1" i="1" smtClean="0">
                                    <a:solidFill>
                                      <a:prstClr val="black"/>
                                    </a:solidFill>
                                    <a:latin typeface="Cambria Math" panose="02040503050406030204" pitchFamily="18" charset="0"/>
                                    <a:cs typeface="Times New Roman" panose="02020603050405020304" pitchFamily="18" charset="0"/>
                                  </a:rPr>
                                  <m:t>𝒊</m:t>
                                </m:r>
                              </m:sub>
                            </m:sSub>
                            <m:sSub>
                              <m:sSubPr>
                                <m:ctrlPr>
                                  <a:rPr lang="en-US" altLang="en-US" sz="2800" b="1" i="1">
                                    <a:solidFill>
                                      <a:prstClr val="black"/>
                                    </a:solidFill>
                                    <a:latin typeface="Cambria Math" panose="02040503050406030204" pitchFamily="18" charset="0"/>
                                    <a:cs typeface="Times New Roman" panose="02020603050405020304" pitchFamily="18" charset="0"/>
                                  </a:rPr>
                                </m:ctrlPr>
                              </m:sSubPr>
                              <m:e>
                                <m:r>
                                  <a:rPr lang="en-US" altLang="en-US" sz="2800" b="1" i="1" smtClean="0">
                                    <a:solidFill>
                                      <a:prstClr val="black"/>
                                    </a:solidFill>
                                    <a:latin typeface="Cambria Math" panose="02040503050406030204" pitchFamily="18" charset="0"/>
                                    <a:cs typeface="Times New Roman" panose="02020603050405020304" pitchFamily="18" charset="0"/>
                                  </a:rPr>
                                  <m:t>𝒇</m:t>
                                </m:r>
                              </m:e>
                              <m:sub>
                                <m:r>
                                  <a:rPr lang="en-US" altLang="en-US" sz="2800" b="1" i="1">
                                    <a:solidFill>
                                      <a:prstClr val="black"/>
                                    </a:solidFill>
                                    <a:latin typeface="Cambria Math" panose="02040503050406030204" pitchFamily="18" charset="0"/>
                                    <a:cs typeface="Times New Roman" panose="02020603050405020304" pitchFamily="18" charset="0"/>
                                  </a:rPr>
                                  <m:t>𝒊</m:t>
                                </m:r>
                              </m:sub>
                            </m:sSub>
                          </m:e>
                        </m:nary>
                      </m:num>
                      <m:den>
                        <m:nary>
                          <m:naryPr>
                            <m:chr m:val="∑"/>
                            <m:ctrlPr>
                              <a:rPr lang="en-US" altLang="en-US" sz="2800" b="1" i="1" smtClean="0">
                                <a:solidFill>
                                  <a:prstClr val="black"/>
                                </a:solidFill>
                                <a:latin typeface="Cambria Math" panose="02040503050406030204" pitchFamily="18" charset="0"/>
                                <a:cs typeface="Times New Roman" panose="02020603050405020304" pitchFamily="18" charset="0"/>
                              </a:rPr>
                            </m:ctrlPr>
                          </m:naryPr>
                          <m:sub>
                            <m:r>
                              <m:rPr>
                                <m:brk m:alnAt="23"/>
                              </m:rPr>
                              <a:rPr lang="en-US" altLang="en-US" sz="2800" b="1" i="1" smtClean="0">
                                <a:solidFill>
                                  <a:prstClr val="black"/>
                                </a:solidFill>
                                <a:latin typeface="Cambria Math" panose="02040503050406030204" pitchFamily="18" charset="0"/>
                                <a:cs typeface="Times New Roman" panose="02020603050405020304" pitchFamily="18" charset="0"/>
                              </a:rPr>
                              <m:t>𝒊</m:t>
                            </m:r>
                            <m:r>
                              <a:rPr lang="en-US" altLang="en-US" sz="2800" b="1" i="1" smtClean="0">
                                <a:solidFill>
                                  <a:prstClr val="black"/>
                                </a:solidFill>
                                <a:latin typeface="Cambria Math" panose="02040503050406030204" pitchFamily="18" charset="0"/>
                                <a:cs typeface="Times New Roman" panose="02020603050405020304" pitchFamily="18" charset="0"/>
                              </a:rPr>
                              <m:t>=</m:t>
                            </m:r>
                            <m:r>
                              <a:rPr lang="en-US" altLang="en-US" sz="2800" b="1" i="1" smtClean="0">
                                <a:solidFill>
                                  <a:prstClr val="black"/>
                                </a:solidFill>
                                <a:latin typeface="Cambria Math" panose="02040503050406030204" pitchFamily="18" charset="0"/>
                                <a:cs typeface="Times New Roman" panose="02020603050405020304" pitchFamily="18" charset="0"/>
                              </a:rPr>
                              <m:t>𝟏</m:t>
                            </m:r>
                          </m:sub>
                          <m:sup>
                            <m:r>
                              <a:rPr lang="en-US" altLang="en-US" sz="2800" b="1" i="1" smtClean="0">
                                <a:solidFill>
                                  <a:prstClr val="black"/>
                                </a:solidFill>
                                <a:latin typeface="Cambria Math" panose="02040503050406030204" pitchFamily="18" charset="0"/>
                                <a:cs typeface="Times New Roman" panose="02020603050405020304" pitchFamily="18" charset="0"/>
                              </a:rPr>
                              <m:t>𝒓</m:t>
                            </m:r>
                          </m:sup>
                          <m:e>
                            <m:sSub>
                              <m:sSubPr>
                                <m:ctrlPr>
                                  <a:rPr lang="en-US" altLang="en-US" sz="2800" b="1" i="1">
                                    <a:solidFill>
                                      <a:prstClr val="black"/>
                                    </a:solidFill>
                                    <a:latin typeface="Cambria Math" panose="02040503050406030204" pitchFamily="18" charset="0"/>
                                    <a:cs typeface="Times New Roman" panose="02020603050405020304" pitchFamily="18" charset="0"/>
                                  </a:rPr>
                                </m:ctrlPr>
                              </m:sSubPr>
                              <m:e>
                                <m:r>
                                  <a:rPr lang="en-US" altLang="en-US" sz="2800" b="1" i="1">
                                    <a:solidFill>
                                      <a:prstClr val="black"/>
                                    </a:solidFill>
                                    <a:latin typeface="Cambria Math" panose="02040503050406030204" pitchFamily="18" charset="0"/>
                                    <a:cs typeface="Times New Roman" panose="02020603050405020304" pitchFamily="18" charset="0"/>
                                  </a:rPr>
                                  <m:t>𝑨</m:t>
                                </m:r>
                              </m:e>
                              <m:sub>
                                <m:r>
                                  <a:rPr lang="en-US" altLang="en-US" sz="2800" b="1" i="1">
                                    <a:solidFill>
                                      <a:prstClr val="black"/>
                                    </a:solidFill>
                                    <a:latin typeface="Cambria Math" panose="02040503050406030204" pitchFamily="18" charset="0"/>
                                    <a:cs typeface="Times New Roman" panose="02020603050405020304" pitchFamily="18" charset="0"/>
                                  </a:rPr>
                                  <m:t>𝒊</m:t>
                                </m:r>
                              </m:sub>
                            </m:sSub>
                          </m:e>
                        </m:nary>
                      </m:den>
                    </m:f>
                  </m:oMath>
                </a14:m>
                <a:endParaRPr lang="en-US" altLang="en-US" sz="2800" b="1" dirty="0">
                  <a:solidFill>
                    <a:prstClr val="black"/>
                  </a:solidFill>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10046" y="1090137"/>
                <a:ext cx="8205353" cy="3791551"/>
              </a:xfrm>
              <a:prstGeom prst="rect">
                <a:avLst/>
              </a:prstGeom>
              <a:blipFill rotWithShape="0">
                <a:blip r:embed="rId3"/>
                <a:stretch>
                  <a:fillRect l="-1114" t="-1286"/>
                </a:stretch>
              </a:blipFill>
            </p:spPr>
            <p:txBody>
              <a:bodyPr/>
              <a:lstStyle/>
              <a:p>
                <a:r>
                  <a:rPr lang="en-US">
                    <a:noFill/>
                  </a:rPr>
                  <a:t> </a:t>
                </a:r>
              </a:p>
            </p:txBody>
          </p:sp>
        </mc:Fallback>
      </mc:AlternateContent>
    </p:spTree>
    <p:extLst>
      <p:ext uri="{BB962C8B-B14F-4D97-AF65-F5344CB8AC3E}">
        <p14:creationId xmlns:p14="http://schemas.microsoft.com/office/powerpoint/2010/main" val="1364565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81445" y="1326573"/>
            <a:ext cx="30187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Tuning of NFS</a:t>
            </a:r>
          </a:p>
        </p:txBody>
      </p:sp>
      <p:sp>
        <p:nvSpPr>
          <p:cNvPr id="3" name="TextBox 4"/>
          <p:cNvSpPr txBox="1">
            <a:spLocks noChangeArrowheads="1"/>
          </p:cNvSpPr>
          <p:nvPr/>
        </p:nvSpPr>
        <p:spPr bwMode="auto">
          <a:xfrm>
            <a:off x="1091045" y="2331027"/>
            <a:ext cx="470077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Batch mode of training</a:t>
            </a:r>
          </a:p>
          <a:p>
            <a:pPr eaLnBrk="1" hangingPunct="1">
              <a:buFont typeface="Arial" panose="020B0604020202020204" pitchFamily="34" charset="0"/>
              <a:buChar char="•"/>
            </a:pPr>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BP algorithm</a:t>
            </a:r>
          </a:p>
          <a:p>
            <a:pPr eaLnBrk="1" hangingPunct="1">
              <a:buFont typeface="Arial" panose="020B0604020202020204" pitchFamily="34" charset="0"/>
              <a:buChar char="•"/>
            </a:pPr>
            <a:endParaRPr lang="en-US" altLang="en-US" sz="2400" b="1" dirty="0">
              <a:solidFill>
                <a:prstClr val="black"/>
              </a:solidFill>
              <a:latin typeface="Calibri"/>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Nature-inspired Optimization Tool</a:t>
            </a:r>
          </a:p>
          <a:p>
            <a:pPr eaLnBrk="1" hangingPunct="1"/>
            <a:r>
              <a:rPr lang="en-US" altLang="en-US" sz="2400" b="1" dirty="0">
                <a:solidFill>
                  <a:prstClr val="black"/>
                </a:solidFill>
                <a:latin typeface="Calibri"/>
                <a:cs typeface="Times New Roman" panose="02020603050405020304" pitchFamily="18" charset="0"/>
              </a:rPr>
              <a:t>   say Genetic Algorithm (GA) </a:t>
            </a:r>
          </a:p>
        </p:txBody>
      </p:sp>
    </p:spTree>
    <p:extLst>
      <p:ext uri="{BB962C8B-B14F-4D97-AF65-F5344CB8AC3E}">
        <p14:creationId xmlns:p14="http://schemas.microsoft.com/office/powerpoint/2010/main" val="1725578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398317" y="755073"/>
            <a:ext cx="42498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Numerical Example:</a:t>
            </a:r>
          </a:p>
        </p:txBody>
      </p:sp>
      <mc:AlternateContent xmlns:mc="http://schemas.openxmlformats.org/markup-compatibility/2006">
        <mc:Choice xmlns:a14="http://schemas.microsoft.com/office/drawing/2010/main" Requires="a14">
          <p:sp>
            <p:nvSpPr>
              <p:cNvPr id="3" name="TextBox 4"/>
              <p:cNvSpPr txBox="1">
                <a:spLocks noChangeArrowheads="1"/>
              </p:cNvSpPr>
              <p:nvPr/>
            </p:nvSpPr>
            <p:spPr bwMode="auto">
              <a:xfrm>
                <a:off x="398317" y="1454543"/>
                <a:ext cx="11063581" cy="34163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 Figure shows the schematic view of a neuro-fuzzy system, in which an FLC (</a:t>
                </a:r>
                <a:r>
                  <a:rPr lang="en-US" altLang="en-US" sz="2400" b="1" dirty="0" err="1">
                    <a:solidFill>
                      <a:prstClr val="black"/>
                    </a:solidFill>
                    <a:latin typeface="Calibri"/>
                    <a:cs typeface="Times New Roman" panose="02020603050405020304" pitchFamily="18" charset="0"/>
                  </a:rPr>
                  <a:t>Mamdani</a:t>
                </a:r>
                <a:endParaRPr lang="en-US" altLang="en-US" sz="2400" b="1" dirty="0">
                  <a:solidFill>
                    <a:prstClr val="black"/>
                  </a:solidFill>
                  <a:latin typeface="Calibri"/>
                  <a:cs typeface="Times New Roman" panose="02020603050405020304" pitchFamily="18" charset="0"/>
                </a:endParaRPr>
              </a:p>
              <a:p>
                <a:pPr algn="just" eaLnBrk="1" hangingPunct="1"/>
                <a:r>
                  <a:rPr lang="en-US" altLang="en-US" sz="2400" b="1" dirty="0">
                    <a:solidFill>
                      <a:prstClr val="black"/>
                    </a:solidFill>
                    <a:latin typeface="Calibri"/>
                    <a:cs typeface="Times New Roman" panose="02020603050405020304" pitchFamily="18" charset="0"/>
                  </a:rPr>
                  <a:t>Approach) has been represented using the structure of an NN.  There are two inputs </a:t>
                </a:r>
              </a:p>
              <a:p>
                <a:pPr algn="just" eaLnBrk="1" hangingPunct="1"/>
                <a:r>
                  <a:rPr lang="en-US" altLang="en-US" sz="2400" b="1" dirty="0">
                    <a:solidFill>
                      <a:prstClr val="black"/>
                    </a:solidFill>
                    <a:latin typeface="Calibri"/>
                    <a:cs typeface="Times New Roman" panose="02020603050405020304" pitchFamily="18" charset="0"/>
                  </a:rPr>
                  <a:t>(such as </a:t>
                </a:r>
                <a14:m>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𝒂𝒏𝒅</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and one output (that is, O) of the controller.  The NN consists of five layers and the function of each layer is indicated in this figure.  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has been expressed using three linguistic terms: Near (NR), Far (FR), Very Far (VFR).</a:t>
                </a:r>
              </a:p>
              <a:p>
                <a:pPr algn="just" eaLnBrk="1" hangingPunct="1"/>
                <a:r>
                  <a:rPr lang="en-US" altLang="en-US" sz="2400" b="1" dirty="0">
                    <a:solidFill>
                      <a:prstClr val="black"/>
                    </a:solidFill>
                    <a:latin typeface="Calibri"/>
                    <a:cs typeface="Times New Roman" panose="02020603050405020304" pitchFamily="18" charset="0"/>
                  </a:rPr>
                  <a:t>Similarly, three other linguistic terms, namely Small (SM), Medium (M) </a:t>
                </a:r>
              </a:p>
              <a:p>
                <a:pPr algn="just" eaLnBrk="1" hangingPunct="1"/>
                <a:r>
                  <a:rPr lang="en-US" altLang="en-US" sz="2400" b="1" dirty="0">
                    <a:solidFill>
                      <a:prstClr val="black"/>
                    </a:solidFill>
                    <a:latin typeface="Calibri"/>
                    <a:cs typeface="Times New Roman" panose="02020603050405020304" pitchFamily="18" charset="0"/>
                  </a:rPr>
                  <a:t>and Large (LR) have been utilized to represent the second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a:t>
                </a:r>
              </a:p>
              <a:p>
                <a:pPr algn="just" eaLnBrk="1" hangingPunct="1"/>
                <a:r>
                  <a:rPr lang="en-US" altLang="en-US" sz="2400" b="1" dirty="0">
                    <a:solidFill>
                      <a:prstClr val="black"/>
                    </a:solidFill>
                    <a:latin typeface="Calibri"/>
                    <a:cs typeface="Times New Roman" panose="02020603050405020304" pitchFamily="18" charset="0"/>
                  </a:rPr>
                  <a:t>Moreover, the output O has been represented using three </a:t>
                </a:r>
              </a:p>
              <a:p>
                <a:pPr algn="just" eaLnBrk="1" hangingPunct="1"/>
                <a:r>
                  <a:rPr lang="en-US" altLang="en-US" sz="2400" b="1" dirty="0">
                    <a:solidFill>
                      <a:prstClr val="black"/>
                    </a:solidFill>
                    <a:latin typeface="Calibri"/>
                    <a:cs typeface="Times New Roman" panose="02020603050405020304" pitchFamily="18" charset="0"/>
                  </a:rPr>
                  <a:t>linguistic terms, such as Low (LW), High (H) and Very High(VH).</a:t>
                </a:r>
              </a:p>
            </p:txBody>
          </p:sp>
        </mc:Choice>
        <mc:Fallback>
          <p:sp>
            <p:nvSpPr>
              <p:cNvPr id="3" name="TextBox 4"/>
              <p:cNvSpPr txBox="1">
                <a:spLocks noRot="1" noChangeAspect="1" noMove="1" noResize="1" noEditPoints="1" noAdjustHandles="1" noChangeArrowheads="1" noChangeShapeType="1" noTextEdit="1"/>
              </p:cNvSpPr>
              <p:nvPr/>
            </p:nvSpPr>
            <p:spPr bwMode="auto">
              <a:xfrm>
                <a:off x="398317" y="1454543"/>
                <a:ext cx="11063581" cy="3416320"/>
              </a:xfrm>
              <a:prstGeom prst="rect">
                <a:avLst/>
              </a:prstGeom>
              <a:blipFill>
                <a:blip r:embed="rId2"/>
                <a:stretch>
                  <a:fillRect l="-826" t="-1429" r="-882" b="-32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255992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252844" y="914216"/>
                <a:ext cx="11657871"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membership function distributions of the inputs and output are assumed to be </a:t>
                </a:r>
              </a:p>
              <a:p>
                <a:pPr eaLnBrk="1" hangingPunct="1"/>
                <a:r>
                  <a:rPr lang="en-US" altLang="en-US" sz="2400" b="1" dirty="0">
                    <a:solidFill>
                      <a:prstClr val="black"/>
                    </a:solidFill>
                    <a:latin typeface="Calibri"/>
                    <a:cs typeface="Times New Roman" panose="02020603050405020304" pitchFamily="18" charset="0"/>
                  </a:rPr>
                  <a:t>triangular in nature (refer to Figure).  For the first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the base-widths of NR, VFR</a:t>
                </a:r>
              </a:p>
              <a:p>
                <a:pPr eaLnBrk="1" hangingPunct="1"/>
                <a:r>
                  <a:rPr lang="en-US" altLang="en-US" sz="2400" b="1" dirty="0">
                    <a:solidFill>
                      <a:prstClr val="black"/>
                    </a:solidFill>
                    <a:latin typeface="Calibri"/>
                    <a:cs typeface="Times New Roman" panose="02020603050405020304" pitchFamily="18" charset="0"/>
                  </a:rPr>
                  <a:t>and half base-width of FR triangles are kept equal to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respectively.  </a:t>
                </a:r>
              </a:p>
              <a:p>
                <a:pPr eaLnBrk="1" hangingPunct="1"/>
                <a:r>
                  <a:rPr lang="en-US" altLang="en-US" sz="2400" b="1" dirty="0">
                    <a:solidFill>
                      <a:prstClr val="black"/>
                    </a:solidFill>
                    <a:latin typeface="Calibri"/>
                    <a:cs typeface="Times New Roman" panose="02020603050405020304" pitchFamily="18" charset="0"/>
                  </a:rPr>
                  <a:t>Similarly,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𝟐𝟔</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smtClean="0">
                            <a:solidFill>
                              <a:prstClr val="black"/>
                            </a:solidFill>
                            <a:latin typeface="Cambria Math" panose="02040503050406030204" pitchFamily="18" charset="0"/>
                            <a:cs typeface="Times New Roman" panose="02020603050405020304" pitchFamily="18" charset="0"/>
                          </a:rPr>
                          <m:t>𝟐𝟓</m:t>
                        </m:r>
                      </m:sub>
                    </m:sSub>
                  </m:oMath>
                </a14:m>
                <a:r>
                  <a:rPr lang="en-US" altLang="en-US" sz="2400" b="1" dirty="0">
                    <a:solidFill>
                      <a:prstClr val="black"/>
                    </a:solidFill>
                    <a:latin typeface="Calibri"/>
                    <a:cs typeface="Times New Roman" panose="02020603050405020304" pitchFamily="18" charset="0"/>
                  </a:rPr>
                  <a:t> represent the base-widths of SM, LR and half base-width of </a:t>
                </a:r>
              </a:p>
              <a:p>
                <a:pPr eaLnBrk="1" hangingPunct="1"/>
                <a:r>
                  <a:rPr lang="en-US" altLang="en-US" sz="2400" b="1" dirty="0">
                    <a:solidFill>
                      <a:prstClr val="black"/>
                    </a:solidFill>
                    <a:latin typeface="Calibri"/>
                    <a:cs typeface="Times New Roman" panose="02020603050405020304" pitchFamily="18" charset="0"/>
                  </a:rPr>
                  <a:t>M triangles, respectively.  Moreover,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𝟐𝟏</m:t>
                        </m:r>
                      </m:sub>
                    </m:sSub>
                  </m:oMath>
                </a14:m>
                <a:r>
                  <a:rPr lang="en-US" altLang="en-US" sz="2400" b="1" dirty="0">
                    <a:solidFill>
                      <a:prstClr val="black"/>
                    </a:solidFill>
                    <a:latin typeface="Calibri"/>
                    <a:cs typeface="Times New Roman" panose="02020603050405020304" pitchFamily="18" charset="0"/>
                  </a:rPr>
                  <a:t> indicate the base-widths of </a:t>
                </a:r>
              </a:p>
              <a:p>
                <a:pPr eaLnBrk="1" hangingPunct="1"/>
                <a:r>
                  <a:rPr lang="en-US" altLang="en-US" sz="2400" b="1" dirty="0">
                    <a:solidFill>
                      <a:prstClr val="black"/>
                    </a:solidFill>
                    <a:latin typeface="Calibri"/>
                    <a:cs typeface="Times New Roman" panose="02020603050405020304" pitchFamily="18" charset="0"/>
                  </a:rPr>
                  <a:t>the triangles representing LW, VH outputs and half base-width of H triangle, respectively.  </a:t>
                </a:r>
              </a:p>
              <a:p>
                <a:pPr eaLnBrk="1" hangingPunct="1"/>
                <a:r>
                  <a:rPr lang="en-US" altLang="en-US" sz="2400" b="1" dirty="0">
                    <a:solidFill>
                      <a:prstClr val="black"/>
                    </a:solidFill>
                    <a:latin typeface="Calibri"/>
                    <a:cs typeface="Times New Roman" panose="02020603050405020304" pitchFamily="18" charset="0"/>
                  </a:rPr>
                  <a:t>The starting values of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oMath>
                </a14:m>
                <a:r>
                  <a:rPr lang="en-US" altLang="en-US" sz="2400" b="1" dirty="0">
                    <a:solidFill>
                      <a:prstClr val="black"/>
                    </a:solidFill>
                    <a:latin typeface="Calibri"/>
                    <a:cs typeface="Times New Roman" panose="02020603050405020304" pitchFamily="18" charset="0"/>
                  </a:rPr>
                  <a:t> and O are assumed  to be equal to 1.0, 10.0 and 5.0, </a:t>
                </a:r>
              </a:p>
              <a:p>
                <a:pPr eaLnBrk="1" hangingPunct="1"/>
                <a:r>
                  <a:rPr lang="en-US" altLang="en-US" sz="2400" b="1" dirty="0">
                    <a:solidFill>
                      <a:prstClr val="black"/>
                    </a:solidFill>
                    <a:latin typeface="Calibri"/>
                    <a:cs typeface="Times New Roman" panose="02020603050405020304" pitchFamily="18" charset="0"/>
                  </a:rPr>
                  <a:t>respectively.  Determine the deviation in prediction for a case given below.</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𝟗</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252844" y="914216"/>
                <a:ext cx="11657871" cy="3785652"/>
              </a:xfrm>
              <a:prstGeom prst="rect">
                <a:avLst/>
              </a:prstGeom>
              <a:blipFill rotWithShape="0">
                <a:blip r:embed="rId3"/>
                <a:stretch>
                  <a:fillRect l="-784" t="-12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028120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1534197" y="618836"/>
            <a:ext cx="4032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A neuro-fuzzy system.</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8056" r="7778" b="3889"/>
          <a:stretch/>
        </p:blipFill>
        <p:spPr>
          <a:xfrm>
            <a:off x="1198418" y="1080501"/>
            <a:ext cx="6069890" cy="4572000"/>
          </a:xfrm>
          <a:prstGeom prst="rect">
            <a:avLst/>
          </a:prstGeom>
        </p:spPr>
      </p:pic>
    </p:spTree>
    <p:extLst>
      <p:ext uri="{BB962C8B-B14F-4D97-AF65-F5344CB8AC3E}">
        <p14:creationId xmlns:p14="http://schemas.microsoft.com/office/powerpoint/2010/main" val="306576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190498" y="685617"/>
                <a:ext cx="12136784" cy="45313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Let us assume that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𝟔</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for simplicity.  </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p>
                        <m:sSupPr>
                          <m:ctrlPr>
                            <a:rPr lang="en-US" altLang="en-US" sz="2400" b="1" i="1" smtClean="0">
                              <a:solidFill>
                                <a:prstClr val="black"/>
                              </a:solidFill>
                              <a:latin typeface="Cambria Math" panose="02040503050406030204" pitchFamily="18" charset="0"/>
                              <a:cs typeface="Times New Roman" panose="02020603050405020304" pitchFamily="18" charset="0"/>
                            </a:rPr>
                          </m:ctrlPr>
                        </m:sSupPr>
                        <m:e>
                          <m:r>
                            <m:rPr>
                              <m:nor/>
                            </m:rPr>
                            <a:rPr lang="en-US" altLang="en-US" sz="2400" b="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r>
                            <m:rPr>
                              <m:nor/>
                            </m:rPr>
                            <a:rPr lang="en-US" altLang="en-US" sz="2400" b="1" dirty="0">
                              <a:solidFill>
                                <a:prstClr val="black"/>
                              </a:solidFill>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𝟐𝟔</m:t>
                              </m:r>
                            </m:sub>
                          </m:sSub>
                          <m:r>
                            <m:rPr>
                              <m:nor/>
                            </m:rPr>
                            <a:rPr lang="en-US" altLang="en-US" sz="2400" b="1" dirty="0">
                              <a:solidFill>
                                <a:prstClr val="black"/>
                              </a:solidFill>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𝟑𝟏</m:t>
                              </m:r>
                            </m:sub>
                          </m:sSub>
                          <m:r>
                            <a:rPr lang="en-US" altLang="en-US" sz="2400" b="1" i="1">
                              <a:solidFill>
                                <a:prstClr val="black"/>
                              </a:solidFill>
                              <a:latin typeface="Cambria Math" panose="02040503050406030204" pitchFamily="18" charset="0"/>
                              <a:cs typeface="Times New Roman" panose="02020603050405020304" pitchFamily="18" charset="0"/>
                            </a:rPr>
                            <m:t>]</m:t>
                          </m:r>
                        </m:e>
                        <m:sup>
                          <m:r>
                            <a:rPr lang="en-US" altLang="en-US" sz="2400" b="1" i="1" smtClean="0">
                              <a:solidFill>
                                <a:prstClr val="black"/>
                              </a:solidFill>
                              <a:latin typeface="Cambria Math" panose="02040503050406030204" pitchFamily="18" charset="0"/>
                              <a:cs typeface="Times New Roman" panose="02020603050405020304" pitchFamily="18" charset="0"/>
                            </a:rPr>
                            <m:t>𝑻</m:t>
                          </m:r>
                        </m:sup>
                      </m:sSup>
                      <m:r>
                        <a:rPr lang="en-US" altLang="en-US" sz="2400" b="1" i="1" smtClean="0">
                          <a:solidFill>
                            <a:prstClr val="black"/>
                          </a:solidFill>
                          <a:latin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𝟑</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r>
                            <a:rPr lang="en-US" altLang="en-US" sz="2400" b="1" i="1" smtClean="0">
                              <a:solidFill>
                                <a:prstClr val="black"/>
                              </a:solidFill>
                              <a:latin typeface="Cambria Math" panose="02040503050406030204" pitchFamily="18" charset="0"/>
                              <a:cs typeface="Times New Roman" panose="02020603050405020304" pitchFamily="18" charset="0"/>
                            </a:rPr>
                            <m:t>]</m:t>
                          </m:r>
                        </m:e>
                        <m:sup>
                          <m:r>
                            <a:rPr lang="en-US" altLang="en-US" sz="2400" b="1" i="1" smtClean="0">
                              <a:solidFill>
                                <a:prstClr val="black"/>
                              </a:solidFill>
                              <a:latin typeface="Cambria Math" panose="02040503050406030204" pitchFamily="18" charset="0"/>
                              <a:cs typeface="Times New Roman" panose="02020603050405020304" pitchFamily="18" charset="0"/>
                            </a:rPr>
                            <m:t>𝑻</m:t>
                          </m:r>
                        </m:sup>
                      </m:sSup>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Let us also suppose that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oMath>
                </a14:m>
                <a:r>
                  <a:rPr lang="en-US" altLang="en-US" sz="2400" b="1" dirty="0">
                    <a:solidFill>
                      <a:prstClr val="black"/>
                    </a:solidFill>
                    <a:latin typeface="Calibri"/>
                    <a:cs typeface="Times New Roman" panose="02020603050405020304" pitchFamily="18" charset="0"/>
                  </a:rPr>
                  <a:t>of Figure represent the real values, corresponding</a:t>
                </a:r>
              </a:p>
              <a:p>
                <a:pPr eaLnBrk="1" hangingPunct="1"/>
                <a:r>
                  <a:rPr lang="en-US" altLang="en-US" sz="2400" b="1" dirty="0">
                    <a:solidFill>
                      <a:prstClr val="black"/>
                    </a:solidFill>
                    <a:latin typeface="Calibri"/>
                    <a:cs typeface="Times New Roman" panose="02020603050405020304" pitchFamily="18" charset="0"/>
                  </a:rPr>
                  <a:t>to the normalized weights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𝟏𝟑</m:t>
                        </m:r>
                      </m:sub>
                    </m:sSub>
                  </m:oMath>
                </a14:m>
                <a:r>
                  <a:rPr lang="en-US" altLang="en-US" sz="2400" b="1" dirty="0">
                    <a:solidFill>
                      <a:prstClr val="black"/>
                    </a:solidFill>
                    <a:latin typeface="Calibri"/>
                    <a:cs typeface="Times New Roman" panose="02020603050405020304" pitchFamily="18" charset="0"/>
                  </a:rPr>
                  <a: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𝒗</m:t>
                        </m:r>
                      </m:e>
                      <m:sub>
                        <m:r>
                          <a:rPr lang="en-US" altLang="en-US" sz="2400" b="1" i="1">
                            <a:solidFill>
                              <a:prstClr val="black"/>
                            </a:solidFill>
                            <a:latin typeface="Cambria Math" panose="02040503050406030204" pitchFamily="18" charset="0"/>
                            <a:cs typeface="Times New Roman" panose="02020603050405020304" pitchFamily="18" charset="0"/>
                          </a:rPr>
                          <m:t>𝟐𝟔</m:t>
                        </m:r>
                      </m:sub>
                    </m:sSub>
                  </m:oMath>
                </a14:m>
                <a:r>
                  <a:rPr lang="en-US" altLang="en-US" sz="2400" b="1" dirty="0">
                    <a:solidFill>
                      <a:prstClr val="black"/>
                    </a:solidFill>
                    <a:latin typeface="Calibri"/>
                    <a:cs typeface="Times New Roman" panose="02020603050405020304" pitchFamily="18" charset="0"/>
                  </a:rPr>
                  <a:t>and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𝟏𝟏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𝟐𝟏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𝒘</m:t>
                        </m:r>
                      </m:e>
                      <m:sub>
                        <m:r>
                          <a:rPr lang="en-US" altLang="en-US" sz="2400" b="1" i="1">
                            <a:solidFill>
                              <a:prstClr val="black"/>
                            </a:solidFill>
                            <a:latin typeface="Cambria Math" panose="02040503050406030204" pitchFamily="18" charset="0"/>
                            <a:cs typeface="Times New Roman" panose="02020603050405020304" pitchFamily="18" charset="0"/>
                          </a:rPr>
                          <m:t>𝟑𝟏</m:t>
                        </m:r>
                      </m:sub>
                    </m:sSub>
                  </m:oMath>
                </a14:m>
                <a:r>
                  <a:rPr lang="en-US" altLang="en-US" sz="2400" b="1"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respectively. The b values are assumed to lie within the following ranges: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𝟏𝟓</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Use Center of Sums method for </a:t>
                </a:r>
                <a:r>
                  <a:rPr lang="en-US" altLang="en-US" sz="2400" b="1" dirty="0" err="1">
                    <a:solidFill>
                      <a:prstClr val="black"/>
                    </a:solidFill>
                    <a:latin typeface="Calibri"/>
                    <a:cs typeface="Times New Roman" panose="02020603050405020304" pitchFamily="18" charset="0"/>
                  </a:rPr>
                  <a:t>defuzzification</a:t>
                </a:r>
                <a:r>
                  <a:rPr lang="en-US" altLang="en-US" sz="2400" b="1" dirty="0">
                    <a:solidFill>
                      <a:prstClr val="black"/>
                    </a:solidFill>
                    <a:latin typeface="Calibri"/>
                    <a:cs typeface="Times New Roman" panose="02020603050405020304" pitchFamily="18" charset="0"/>
                  </a:rPr>
                  <a:t>.</a:t>
                </a: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190498" y="685617"/>
                <a:ext cx="12136784" cy="4531369"/>
              </a:xfrm>
              <a:prstGeom prst="rect">
                <a:avLst/>
              </a:prstGeom>
              <a:blipFill rotWithShape="0">
                <a:blip r:embed="rId3"/>
                <a:stretch>
                  <a:fillRect l="-753" t="-1075" b="-20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292953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81445" y="742373"/>
            <a:ext cx="20136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Solution:</a:t>
            </a:r>
          </a:p>
        </p:txBody>
      </p:sp>
      <p:sp>
        <p:nvSpPr>
          <p:cNvPr id="4" name="TextBox 4"/>
          <p:cNvSpPr txBox="1">
            <a:spLocks noChangeArrowheads="1"/>
          </p:cNvSpPr>
          <p:nvPr/>
        </p:nvSpPr>
        <p:spPr bwMode="auto">
          <a:xfrm>
            <a:off x="581891" y="1296371"/>
            <a:ext cx="105674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Manually constructed membership function distributions of the variables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76" t="7110" r="2291"/>
          <a:stretch/>
        </p:blipFill>
        <p:spPr>
          <a:xfrm>
            <a:off x="735445" y="1850369"/>
            <a:ext cx="8314162" cy="3657600"/>
          </a:xfrm>
          <a:prstGeom prst="rect">
            <a:avLst/>
          </a:prstGeom>
        </p:spPr>
      </p:pic>
    </p:spTree>
    <p:extLst>
      <p:ext uri="{BB962C8B-B14F-4D97-AF65-F5344CB8AC3E}">
        <p14:creationId xmlns:p14="http://schemas.microsoft.com/office/powerpoint/2010/main" val="4086891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4"/>
              <p:cNvSpPr txBox="1">
                <a:spLocks noChangeArrowheads="1"/>
              </p:cNvSpPr>
              <p:nvPr/>
            </p:nvSpPr>
            <p:spPr bwMode="auto">
              <a:xfrm>
                <a:off x="862446" y="2046825"/>
                <a:ext cx="5001947" cy="34638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𝒙</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𝒏</m:t>
                      </m:r>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𝒎𝒂𝒙</m:t>
                              </m:r>
                            </m:sup>
                          </m:s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𝒎𝒊𝒏</m:t>
                              </m:r>
                            </m:sup>
                          </m:sSup>
                        </m:e>
                      </m:d>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𝒙</m:t>
                          </m:r>
                        </m:e>
                        <m:sup>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𝒎𝒊𝒏</m:t>
                          </m:r>
                        </m:sup>
                      </m:sSup>
                    </m:oMath>
                  </m:oMathPara>
                </a14:m>
                <a:endParaRPr lang="en-US" altLang="en-US" sz="2400" b="1" dirty="0">
                  <a:solidFill>
                    <a:prstClr val="black"/>
                  </a:solidFill>
                  <a:latin typeface="Calibri"/>
                  <a:ea typeface="Cambria Math" panose="02040503050406030204" pitchFamily="18" charset="0"/>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𝟑</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𝟖</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𝟏𝟓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e>
                      </m:d>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𝟏𝟏</m:t>
                      </m:r>
                      <m:r>
                        <a:rPr lang="en-US" altLang="en-US" sz="2400" b="1" smtClean="0">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𝒃</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e>
                      </m:d>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𝟒</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2" name="TextBox 4"/>
              <p:cNvSpPr txBox="1">
                <a:spLocks noRot="1" noChangeAspect="1" noMove="1" noResize="1" noEditPoints="1" noAdjustHandles="1" noChangeArrowheads="1" noChangeShapeType="1" noTextEdit="1"/>
              </p:cNvSpPr>
              <p:nvPr/>
            </p:nvSpPr>
            <p:spPr bwMode="auto">
              <a:xfrm>
                <a:off x="862446" y="2046825"/>
                <a:ext cx="5001947" cy="3463833"/>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87412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3618" y="1063336"/>
            <a:ext cx="89555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Modified membership function distributions of the variables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16" r="5416"/>
          <a:stretch/>
        </p:blipFill>
        <p:spPr>
          <a:xfrm>
            <a:off x="893618" y="1731865"/>
            <a:ext cx="8474596" cy="3200400"/>
          </a:xfrm>
          <a:prstGeom prst="rect">
            <a:avLst/>
          </a:prstGeom>
        </p:spPr>
      </p:pic>
    </p:spTree>
    <p:extLst>
      <p:ext uri="{BB962C8B-B14F-4D97-AF65-F5344CB8AC3E}">
        <p14:creationId xmlns:p14="http://schemas.microsoft.com/office/powerpoint/2010/main" val="2787470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TextBox 3"/>
          <p:cNvSpPr txBox="1"/>
          <p:nvPr/>
        </p:nvSpPr>
        <p:spPr>
          <a:xfrm>
            <a:off x="173928" y="463307"/>
            <a:ext cx="7331283"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Working Principle of </a:t>
            </a:r>
            <a:r>
              <a:rPr lang="en-US" sz="2800" b="1" dirty="0" err="1">
                <a:solidFill>
                  <a:srgbClr val="C00000"/>
                </a:solidFill>
                <a:latin typeface="Georgia" pitchFamily="18" charset="0"/>
                <a:cs typeface="Times New Roman" pitchFamily="18" charset="0"/>
              </a:rPr>
              <a:t>GNS</a:t>
            </a:r>
            <a:endParaRPr lang="en-US" sz="2800" b="1" dirty="0">
              <a:solidFill>
                <a:srgbClr val="C00000"/>
              </a:solidFill>
              <a:latin typeface="Georgia" pitchFamily="18" charset="0"/>
              <a:cs typeface="Times New Roman" pitchFamily="18" charset="0"/>
            </a:endParaRPr>
          </a:p>
        </p:txBody>
      </p:sp>
      <p:pic>
        <p:nvPicPr>
          <p:cNvPr id="3" name="Picture 2" descr="E:\0 Drive D Back up\On-line MOOC course on Fuzzy Logic and Neural Networks\NOC Presentation_11th Nov 2018_Fig 1.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29" y="986528"/>
            <a:ext cx="7533158" cy="484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16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324100" y="2417619"/>
          <a:ext cx="4572000" cy="1371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370840">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tc>
                  <a:txBody>
                    <a:bodyPr/>
                    <a:lstStyle/>
                    <a:p>
                      <a:pPr algn="ctr"/>
                      <a:r>
                        <a:rPr lang="en-US" sz="2400" b="1" dirty="0">
                          <a:solidFill>
                            <a:schemeClr val="tx1"/>
                          </a:solidFill>
                          <a:latin typeface="Times New Roman" pitchFamily="18" charset="0"/>
                          <a:cs typeface="Times New Roman" pitchFamily="18" charset="0"/>
                        </a:rPr>
                        <a:t>LW</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2400" b="1" dirty="0">
                          <a:latin typeface="Times New Roman" pitchFamily="18" charset="0"/>
                          <a:cs typeface="Times New Roman" pitchFamily="18" charset="0"/>
                        </a:rPr>
                        <a:t>H</a:t>
                      </a:r>
                    </a:p>
                  </a:txBody>
                  <a:tcPr/>
                </a:tc>
                <a:tc>
                  <a:txBody>
                    <a:bodyPr/>
                    <a:lstStyle/>
                    <a:p>
                      <a:pPr algn="ctr"/>
                      <a:r>
                        <a:rPr lang="en-US" sz="2400" b="1" dirty="0">
                          <a:latin typeface="Times New Roman" pitchFamily="18" charset="0"/>
                          <a:cs typeface="Times New Roman" pitchFamily="18" charset="0"/>
                        </a:rPr>
                        <a:t>H</a:t>
                      </a:r>
                    </a:p>
                  </a:txBody>
                  <a:tcPr/>
                </a:tc>
                <a:tc>
                  <a:txBody>
                    <a:bodyPr/>
                    <a:lstStyle/>
                    <a:p>
                      <a:pPr algn="ctr"/>
                      <a:r>
                        <a:rPr lang="en-US" sz="2400" b="1" dirty="0">
                          <a:latin typeface="Times New Roman" pitchFamily="18" charset="0"/>
                          <a:cs typeface="Times New Roman" pitchFamily="18" charset="0"/>
                        </a:rPr>
                        <a:t>VH</a:t>
                      </a:r>
                    </a:p>
                  </a:txBody>
                  <a:tcPr/>
                </a:tc>
                <a:extLst>
                  <a:ext uri="{0D108BD9-81ED-4DB2-BD59-A6C34878D82A}">
                    <a16:rowId xmlns:a16="http://schemas.microsoft.com/office/drawing/2014/main" val="10001"/>
                  </a:ext>
                </a:extLst>
              </a:tr>
              <a:tr h="370840">
                <a:tc>
                  <a:txBody>
                    <a:bodyPr/>
                    <a:lstStyle/>
                    <a:p>
                      <a:pPr algn="ctr"/>
                      <a:r>
                        <a:rPr lang="en-US" sz="2400" b="1" dirty="0">
                          <a:latin typeface="Times New Roman" pitchFamily="18" charset="0"/>
                          <a:cs typeface="Times New Roman" pitchFamily="18" charset="0"/>
                        </a:rPr>
                        <a:t>VH</a:t>
                      </a:r>
                    </a:p>
                  </a:txBody>
                  <a:tcPr/>
                </a:tc>
                <a:tc>
                  <a:txBody>
                    <a:bodyPr/>
                    <a:lstStyle/>
                    <a:p>
                      <a:pPr algn="ctr"/>
                      <a:r>
                        <a:rPr lang="en-US" sz="2400" b="1" dirty="0">
                          <a:latin typeface="Times New Roman" pitchFamily="18" charset="0"/>
                          <a:cs typeface="Times New Roman" pitchFamily="18" charset="0"/>
                        </a:rPr>
                        <a:t>VH</a:t>
                      </a:r>
                    </a:p>
                  </a:txBody>
                  <a:tcPr/>
                </a:tc>
                <a:tc>
                  <a:txBody>
                    <a:bodyPr/>
                    <a:lstStyle/>
                    <a:p>
                      <a:pPr algn="ctr"/>
                      <a:r>
                        <a:rPr lang="en-US" sz="2400" b="1" dirty="0">
                          <a:latin typeface="Times New Roman" pitchFamily="18" charset="0"/>
                          <a:cs typeface="Times New Roman" pitchFamily="18" charset="0"/>
                        </a:rPr>
                        <a:t>VH</a:t>
                      </a:r>
                    </a:p>
                  </a:txBody>
                  <a:tcPr/>
                </a:tc>
                <a:extLst>
                  <a:ext uri="{0D108BD9-81ED-4DB2-BD59-A6C34878D82A}">
                    <a16:rowId xmlns:a16="http://schemas.microsoft.com/office/drawing/2014/main" val="10002"/>
                  </a:ext>
                </a:extLst>
              </a:tr>
            </a:tbl>
          </a:graphicData>
        </a:graphic>
      </p:graphicFrame>
      <p:grpSp>
        <p:nvGrpSpPr>
          <p:cNvPr id="3" name="Group 2"/>
          <p:cNvGrpSpPr/>
          <p:nvPr/>
        </p:nvGrpSpPr>
        <p:grpSpPr>
          <a:xfrm>
            <a:off x="1257300" y="1574656"/>
            <a:ext cx="6247626" cy="2043113"/>
            <a:chOff x="789709" y="1979901"/>
            <a:chExt cx="6247626" cy="2043113"/>
          </a:xfrm>
        </p:grpSpPr>
        <p:sp>
          <p:nvSpPr>
            <p:cNvPr id="4" name="TextBox 5"/>
            <p:cNvSpPr txBox="1">
              <a:spLocks noChangeArrowheads="1"/>
            </p:cNvSpPr>
            <p:nvPr/>
          </p:nvSpPr>
          <p:spPr bwMode="auto">
            <a:xfrm>
              <a:off x="1018309" y="2822864"/>
              <a:ext cx="1066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NR</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FR</a:t>
              </a:r>
            </a:p>
            <a:p>
              <a:pPr algn="ctr" eaLnBrk="1" hangingPunct="1"/>
              <a:r>
                <a:rPr lang="en-US" altLang="en-US" sz="2400" b="1" dirty="0">
                  <a:solidFill>
                    <a:prstClr val="black"/>
                  </a:solidFill>
                  <a:latin typeface="Times New Roman" panose="02020603050405020304" pitchFamily="18" charset="0"/>
                  <a:cs typeface="Times New Roman" panose="02020603050405020304" pitchFamily="18" charset="0"/>
                </a:rPr>
                <a:t>VFR</a:t>
              </a:r>
            </a:p>
          </p:txBody>
        </p:sp>
        <p:sp>
          <p:nvSpPr>
            <p:cNvPr id="5" name="TextBox 6"/>
            <p:cNvSpPr txBox="1">
              <a:spLocks noChangeArrowheads="1"/>
            </p:cNvSpPr>
            <p:nvPr/>
          </p:nvSpPr>
          <p:spPr bwMode="auto">
            <a:xfrm>
              <a:off x="2389909" y="2441864"/>
              <a:ext cx="4647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Times New Roman" panose="02020603050405020304" pitchFamily="18" charset="0"/>
                  <a:cs typeface="Times New Roman" panose="02020603050405020304" pitchFamily="18" charset="0"/>
                </a:rPr>
                <a:t>SM	        M 	   LR	          </a:t>
              </a:r>
            </a:p>
          </p:txBody>
        </p:sp>
        <p:sp>
          <p:nvSpPr>
            <p:cNvPr id="6" name="TextBox 7"/>
            <p:cNvSpPr txBox="1">
              <a:spLocks noChangeArrowheads="1"/>
            </p:cNvSpPr>
            <p:nvPr/>
          </p:nvSpPr>
          <p:spPr bwMode="auto">
            <a:xfrm>
              <a:off x="3993573" y="1979901"/>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a:solidFill>
                    <a:srgbClr val="0070C0"/>
                  </a:solidFill>
                  <a:latin typeface="Times New Roman" panose="02020603050405020304" pitchFamily="18" charset="0"/>
                  <a:cs typeface="Times New Roman" panose="02020603050405020304" pitchFamily="18" charset="0"/>
                </a:rPr>
                <a:t>I</a:t>
              </a:r>
              <a:r>
                <a:rPr lang="en-US" altLang="en-US" sz="2400" b="1" baseline="-25000">
                  <a:solidFill>
                    <a:srgbClr val="0070C0"/>
                  </a:solidFill>
                  <a:latin typeface="Times New Roman" panose="02020603050405020304" pitchFamily="18" charset="0"/>
                  <a:cs typeface="Times New Roman" panose="02020603050405020304" pitchFamily="18" charset="0"/>
                </a:rPr>
                <a:t>2</a:t>
              </a:r>
            </a:p>
          </p:txBody>
        </p:sp>
        <p:sp>
          <p:nvSpPr>
            <p:cNvPr id="7" name="TextBox 8"/>
            <p:cNvSpPr txBox="1">
              <a:spLocks noChangeArrowheads="1"/>
            </p:cNvSpPr>
            <p:nvPr/>
          </p:nvSpPr>
          <p:spPr bwMode="auto">
            <a:xfrm>
              <a:off x="789709" y="3280064"/>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srgbClr val="0070C0"/>
                  </a:solidFill>
                  <a:latin typeface="Times New Roman" panose="02020603050405020304" pitchFamily="18" charset="0"/>
                  <a:cs typeface="Times New Roman" panose="02020603050405020304" pitchFamily="18" charset="0"/>
                </a:rPr>
                <a:t>I</a:t>
              </a:r>
              <a:r>
                <a:rPr lang="en-US" altLang="en-US" sz="2400" b="1" baseline="-25000" dirty="0">
                  <a:solidFill>
                    <a:srgbClr val="0070C0"/>
                  </a:solidFill>
                  <a:latin typeface="Times New Roman" panose="02020603050405020304" pitchFamily="18" charset="0"/>
                  <a:cs typeface="Times New Roman" panose="02020603050405020304" pitchFamily="18" charset="0"/>
                </a:rPr>
                <a:t>1</a:t>
              </a:r>
            </a:p>
          </p:txBody>
        </p:sp>
      </p:grpSp>
      <p:sp>
        <p:nvSpPr>
          <p:cNvPr id="8" name="TextBox 4"/>
          <p:cNvSpPr txBox="1">
            <a:spLocks noChangeArrowheads="1"/>
          </p:cNvSpPr>
          <p:nvPr/>
        </p:nvSpPr>
        <p:spPr bwMode="auto">
          <a:xfrm>
            <a:off x="893618" y="1063336"/>
            <a:ext cx="15343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Rule Base</a:t>
            </a:r>
          </a:p>
        </p:txBody>
      </p:sp>
    </p:spTree>
    <p:extLst>
      <p:ext uri="{BB962C8B-B14F-4D97-AF65-F5344CB8AC3E}">
        <p14:creationId xmlns:p14="http://schemas.microsoft.com/office/powerpoint/2010/main" val="2516504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3618" y="1063336"/>
            <a:ext cx="100262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To determine output of the controller, input-output relationships of different</a:t>
            </a:r>
          </a:p>
          <a:p>
            <a:pPr eaLnBrk="1" hangingPunct="1"/>
            <a:r>
              <a:rPr lang="en-US" altLang="en-US" sz="2400" b="1" dirty="0">
                <a:solidFill>
                  <a:prstClr val="black"/>
                </a:solidFill>
                <a:latin typeface="Calibri"/>
                <a:cs typeface="Times New Roman" panose="02020603050405020304" pitchFamily="18" charset="0"/>
              </a:rPr>
              <a:t>layers are calculated.</a:t>
            </a:r>
          </a:p>
        </p:txBody>
      </p:sp>
      <p:sp>
        <p:nvSpPr>
          <p:cNvPr id="3" name="TextBox 3"/>
          <p:cNvSpPr txBox="1">
            <a:spLocks noChangeArrowheads="1"/>
          </p:cNvSpPr>
          <p:nvPr/>
        </p:nvSpPr>
        <p:spPr bwMode="auto">
          <a:xfrm>
            <a:off x="460663" y="2043545"/>
            <a:ext cx="174278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1:</a:t>
            </a:r>
          </a:p>
        </p:txBody>
      </p:sp>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2369127" y="2684410"/>
                <a:ext cx="2762423"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2369127" y="2684410"/>
                <a:ext cx="2762423" cy="452431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TextBox 4"/>
          <p:cNvSpPr txBox="1">
            <a:spLocks noChangeArrowheads="1"/>
          </p:cNvSpPr>
          <p:nvPr/>
        </p:nvSpPr>
        <p:spPr bwMode="auto">
          <a:xfrm>
            <a:off x="460663" y="3813463"/>
            <a:ext cx="96836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As the neurons of first layer are assumed to have linear transfer function, </a:t>
            </a:r>
          </a:p>
          <a:p>
            <a:pPr eaLnBrk="1" hangingPunct="1"/>
            <a:r>
              <a:rPr lang="en-US" altLang="en-US" sz="2400" b="1" dirty="0">
                <a:solidFill>
                  <a:prstClr val="black"/>
                </a:solidFill>
                <a:latin typeface="Calibri"/>
                <a:cs typeface="Times New Roman" panose="02020603050405020304" pitchFamily="18" charset="0"/>
              </a:rPr>
              <a:t>the outputs are calculated like the following:</a:t>
            </a:r>
          </a:p>
        </p:txBody>
      </p:sp>
    </p:spTree>
    <p:extLst>
      <p:ext uri="{BB962C8B-B14F-4D97-AF65-F5344CB8AC3E}">
        <p14:creationId xmlns:p14="http://schemas.microsoft.com/office/powerpoint/2010/main" val="3162038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7940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2:</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2254744" y="2040174"/>
                <a:ext cx="4263796"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𝟔</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cs typeface="Times New Roman" panose="02020603050405020304" pitchFamily="18" charset="0"/>
                            </a:rPr>
                            <m:t>𝑵𝑹</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algn="ctr" eaLnBrk="1" hangingPunct="1"/>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oMath>
                </a14:m>
                <a:r>
                  <a:rPr lang="en-US" altLang="en-US" sz="2400" b="1" dirty="0">
                    <a:solidFill>
                      <a:prstClr val="black"/>
                    </a:solidFill>
                    <a:cs typeface="Times New Roman" panose="02020603050405020304" pitchFamily="18" charset="0"/>
                  </a:rPr>
                  <a:t>.</a:t>
                </a: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2254744" y="2040174"/>
                <a:ext cx="4263796" cy="4524315"/>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377536" y="3241964"/>
                <a:ext cx="7103227"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oMath>
                </a14:m>
                <a:r>
                  <a:rPr lang="en-US" altLang="en-US" sz="2400" b="1" dirty="0">
                    <a:solidFill>
                      <a:prstClr val="black"/>
                    </a:solidFill>
                    <a:latin typeface="Calibri"/>
                    <a:cs typeface="Times New Roman" panose="02020603050405020304" pitchFamily="18" charset="0"/>
                  </a:rPr>
                  <a:t>can be called either NR or FR.  Therefore,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377536" y="3241964"/>
                <a:ext cx="7103227" cy="461665"/>
              </a:xfrm>
              <a:prstGeom prst="rect">
                <a:avLst/>
              </a:prstGeom>
              <a:blipFill rotWithShape="0">
                <a:blip r:embed="rId4"/>
                <a:stretch>
                  <a:fillRect l="-1373" t="-10526" r="-343" b="-28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660444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316854" y="3429000"/>
                <a:ext cx="7449540" cy="4616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The input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oMath>
                </a14:m>
                <a:r>
                  <a:rPr lang="en-US" altLang="en-US" sz="2400" b="1" dirty="0">
                    <a:solidFill>
                      <a:prstClr val="black"/>
                    </a:solidFill>
                    <a:latin typeface="Calibri"/>
                    <a:cs typeface="Times New Roman" panose="02020603050405020304" pitchFamily="18" charset="0"/>
                  </a:rPr>
                  <a:t>can be declared either SM or M.  Therefore, </a:t>
                </a: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316854" y="3429000"/>
                <a:ext cx="7449540" cy="461665"/>
              </a:xfrm>
              <a:prstGeom prst="rect">
                <a:avLst/>
              </a:prstGeom>
              <a:blipFill rotWithShape="0">
                <a:blip r:embed="rId3"/>
                <a:stretch>
                  <a:fillRect l="-1309" t="-10667" r="-245" b="-29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 name="TextBox 5"/>
          <p:cNvSpPr txBox="1">
            <a:spLocks noChangeArrowheads="1"/>
          </p:cNvSpPr>
          <p:nvPr/>
        </p:nvSpPr>
        <p:spPr bwMode="auto">
          <a:xfrm>
            <a:off x="460663" y="1876289"/>
            <a:ext cx="22740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Similarly, we get</a:t>
            </a:r>
          </a:p>
        </p:txBody>
      </p:sp>
      <mc:AlternateContent xmlns:mc="http://schemas.openxmlformats.org/markup-compatibility/2006" xmlns:a14="http://schemas.microsoft.com/office/drawing/2010/main">
        <mc:Choice Requires="a14">
          <p:sp>
            <p:nvSpPr>
              <p:cNvPr id="7" name="TextBox 6"/>
              <p:cNvSpPr txBox="1">
                <a:spLocks noChangeArrowheads="1"/>
              </p:cNvSpPr>
              <p:nvPr/>
            </p:nvSpPr>
            <p:spPr bwMode="auto">
              <a:xfrm>
                <a:off x="2983160" y="2568786"/>
                <a:ext cx="4322658" cy="30469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𝟔</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𝟏</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smtClean="0">
                          <a:solidFill>
                            <a:prstClr val="black"/>
                          </a:solidFill>
                          <a:latin typeface="Cambria Math" panose="02040503050406030204" pitchFamily="18" charset="0"/>
                          <a:cs typeface="Times New Roman" panose="02020603050405020304" pitchFamily="18" charset="0"/>
                        </a:rPr>
                        <m:t>𝟎</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endParaRPr lang="en-US" altLang="en-US" sz="2400" b="1" i="1" dirty="0">
                  <a:solidFill>
                    <a:prstClr val="black"/>
                  </a:solidFill>
                  <a:latin typeface="Cambria Math" panose="02040503050406030204" pitchFamily="18" charset="0"/>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𝟐</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cs typeface="Times New Roman" panose="02020603050405020304" pitchFamily="18" charset="0"/>
                            </a:rPr>
                            <m:t>𝑺𝑴</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𝟐</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𝝁</m:t>
                          </m:r>
                        </m:e>
                        <m:sub>
                          <m:r>
                            <a:rPr lang="en-US" altLang="en-US" sz="2400" b="1"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𝑴</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r>
                        <a:rPr lang="en-US" altLang="en-US" sz="2400" b="1" i="1" smtClean="0">
                          <a:solidFill>
                            <a:prstClr val="black"/>
                          </a:solidFill>
                          <a:latin typeface="Cambria Math" panose="02040503050406030204" pitchFamily="18" charset="0"/>
                          <a:cs typeface="Times New Roman" panose="02020603050405020304" pitchFamily="18" charset="0"/>
                        </a:rPr>
                        <m:t>.</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bwMode="auto">
              <a:xfrm>
                <a:off x="2983160" y="2568786"/>
                <a:ext cx="4322658" cy="3046988"/>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029913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50272" y="858981"/>
            <a:ext cx="179408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3:</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450272" y="1569027"/>
                <a:ext cx="11011669" cy="45243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indicates that there are 3X3 =9 possible combinations of the input variables. Only</a:t>
                </a:r>
              </a:p>
              <a:p>
                <a:pPr eaLnBrk="1" hangingPunct="1"/>
                <a:r>
                  <a:rPr lang="en-US" altLang="en-US" sz="2400" b="1" dirty="0">
                    <a:solidFill>
                      <a:prstClr val="black"/>
                    </a:solidFill>
                    <a:latin typeface="Calibri"/>
                    <a:cs typeface="Times New Roman" panose="02020603050405020304" pitchFamily="18" charset="0"/>
                  </a:rPr>
                  <a:t>four input combinations will be activated corresponding to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𝟏</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𝒂𝒏𝒅</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𝟏𝟖</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as given below.</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𝑵𝑹</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𝑨𝑵𝑫</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𝑺𝑴</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𝑻𝒉𝒆𝒏</m:t>
                      </m:r>
                      <m:r>
                        <a:rPr lang="en-US" altLang="en-US" sz="2400" b="1" i="1" smtClean="0">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𝑵𝑹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𝑺𝑴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 </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Thus, the first, second, fourth and fifth neurons of this layer</a:t>
                </a:r>
              </a:p>
              <a:p>
                <a:pPr eaLnBrk="1" hangingPunct="1"/>
                <a:r>
                  <a:rPr lang="en-US" altLang="en-US" sz="2400" b="1" dirty="0">
                    <a:solidFill>
                      <a:prstClr val="black"/>
                    </a:solidFill>
                    <a:latin typeface="Calibri"/>
                    <a:cs typeface="Times New Roman" panose="02020603050405020304" pitchFamily="18" charset="0"/>
                  </a:rPr>
                  <a:t>Will be activated.</a:t>
                </a: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450272" y="1569027"/>
                <a:ext cx="11011669" cy="4524315"/>
              </a:xfrm>
              <a:prstGeom prst="rect">
                <a:avLst/>
              </a:prstGeom>
              <a:blipFill rotWithShape="0">
                <a:blip r:embed="rId3"/>
                <a:stretch>
                  <a:fillRect l="-886" t="-1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149207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2629869" y="1103668"/>
                <a:ext cx="3599832"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𝟐𝟕𝟐𝟕𝟐𝟕</m:t>
                          </m:r>
                        </m:e>
                      </m:d>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a:solidFill>
                                <a:prstClr val="black"/>
                              </a:solidFill>
                              <a:latin typeface="Cambria Math" panose="02040503050406030204" pitchFamily="18" charset="0"/>
                              <a:cs typeface="Times New Roman" panose="02020603050405020304" pitchFamily="18" charset="0"/>
                            </a:rPr>
                            <m:t>𝑰</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2629869" y="1103668"/>
                <a:ext cx="3599832" cy="1938992"/>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1643871" y="3801840"/>
                <a:ext cx="6080960" cy="1938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smtClean="0">
                              <a:solidFill>
                                <a:prstClr val="black"/>
                              </a:solidFill>
                              <a:latin typeface="Cambria Math" panose="02040503050406030204" pitchFamily="18" charset="0"/>
                              <a:cs typeface="Times New Roman" panose="02020603050405020304" pitchFamily="18" charset="0"/>
                            </a:rPr>
                          </m:ctrlPr>
                        </m:dPr>
                        <m:e>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𝟐𝟓</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𝟒</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𝟐𝟕𝟐𝟕𝟐𝟕</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𝟐𝟕𝟐𝟕𝟐𝟕</m:t>
                      </m:r>
                    </m:oMath>
                  </m:oMathPara>
                </a14:m>
                <a:endParaRPr lang="en-US" altLang="en-US" sz="2400" b="1" dirty="0">
                  <a:solidFill>
                    <a:prstClr val="black"/>
                  </a:solidFill>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𝟑</m:t>
                          </m:r>
                        </m:e>
                        <m:sub>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𝟓</m:t>
                          </m:r>
                        </m:sub>
                      </m:sSub>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𝒎𝒊𝒏</m:t>
                      </m:r>
                      <m:d>
                        <m:dPr>
                          <m:ctrlPr>
                            <a:rPr lang="en-US" altLang="en-US" sz="2400" b="1" i="1">
                              <a:solidFill>
                                <a:prstClr val="black"/>
                              </a:solidFill>
                              <a:latin typeface="Cambria Math" panose="02040503050406030204" pitchFamily="18" charset="0"/>
                              <a:cs typeface="Times New Roman" panose="02020603050405020304" pitchFamily="18" charset="0"/>
                            </a:rPr>
                          </m:ctrlPr>
                        </m:dPr>
                        <m:e>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m:t>
                          </m:r>
                          <m:r>
                            <a:rPr lang="en-US" altLang="en-US" sz="2400" b="1" i="1">
                              <a:solidFill>
                                <a:prstClr val="black"/>
                              </a:solidFill>
                              <a:latin typeface="Cambria Math" panose="02040503050406030204" pitchFamily="18" charset="0"/>
                              <a:cs typeface="Times New Roman" panose="02020603050405020304" pitchFamily="18" charset="0"/>
                            </a:rPr>
                            <m:t>𝟓</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a:solidFill>
                                <a:prstClr val="black"/>
                              </a:solidFill>
                              <a:latin typeface="Cambria Math" panose="02040503050406030204" pitchFamily="18" charset="0"/>
                              <a:cs typeface="Times New Roman" panose="02020603050405020304" pitchFamily="18" charset="0"/>
                            </a:rPr>
                            <m:t>𝟎</m:t>
                          </m:r>
                          <m:r>
                            <a:rPr lang="en-US" altLang="en-US" sz="2400" b="1" i="1">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e>
                      </m:d>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𝟕𝟐𝟕𝟐𝟕𝟐</m:t>
                      </m:r>
                    </m:oMath>
                  </m:oMathPara>
                </a14:m>
                <a:endParaRPr lang="en-US" altLang="en-US" sz="2400" b="1" dirty="0">
                  <a:solidFill>
                    <a:prstClr val="black"/>
                  </a:solidFill>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1643871" y="3801840"/>
                <a:ext cx="6080960" cy="1938992"/>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 name="TextBox 4"/>
          <p:cNvSpPr txBox="1">
            <a:spLocks noChangeArrowheads="1"/>
          </p:cNvSpPr>
          <p:nvPr/>
        </p:nvSpPr>
        <p:spPr bwMode="auto">
          <a:xfrm>
            <a:off x="0" y="2803670"/>
            <a:ext cx="1141838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As this layer performs AND operation, the outputs of above neurons can be determined </a:t>
            </a:r>
          </a:p>
          <a:p>
            <a:pPr eaLnBrk="1" hangingPunct="1"/>
            <a:r>
              <a:rPr lang="en-US" altLang="en-US" sz="2400" b="1" dirty="0">
                <a:solidFill>
                  <a:prstClr val="black"/>
                </a:solidFill>
                <a:latin typeface="Calibri"/>
                <a:cs typeface="Times New Roman" panose="02020603050405020304" pitchFamily="18" charset="0"/>
              </a:rPr>
              <a:t>like the following:</a:t>
            </a:r>
          </a:p>
        </p:txBody>
      </p:sp>
    </p:spTree>
    <p:extLst>
      <p:ext uri="{BB962C8B-B14F-4D97-AF65-F5344CB8AC3E}">
        <p14:creationId xmlns:p14="http://schemas.microsoft.com/office/powerpoint/2010/main" val="305280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8036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4:</a:t>
            </a:r>
          </a:p>
        </p:txBody>
      </p:sp>
      <p:sp>
        <p:nvSpPr>
          <p:cNvPr id="3" name="TextBox 2"/>
          <p:cNvSpPr txBox="1">
            <a:spLocks noChangeArrowheads="1"/>
          </p:cNvSpPr>
          <p:nvPr/>
        </p:nvSpPr>
        <p:spPr bwMode="auto">
          <a:xfrm>
            <a:off x="460663" y="1709124"/>
            <a:ext cx="103321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indicates the outputs (consequent parts) of the activated input combinations.</a:t>
            </a:r>
          </a:p>
          <a:p>
            <a:pPr eaLnBrk="1" hangingPunct="1"/>
            <a:r>
              <a:rPr lang="en-US" altLang="en-US" sz="2400" b="1" dirty="0">
                <a:solidFill>
                  <a:prstClr val="black"/>
                </a:solidFill>
                <a:latin typeface="Calibri"/>
                <a:cs typeface="Times New Roman" panose="02020603050405020304" pitchFamily="18" charset="0"/>
              </a:rPr>
              <a:t>The output of this layer is nothing but the set of fired rules along with their</a:t>
            </a:r>
          </a:p>
          <a:p>
            <a:pPr eaLnBrk="1" hangingPunct="1"/>
            <a:r>
              <a:rPr lang="en-US" altLang="en-US" sz="2400" b="1" dirty="0">
                <a:solidFill>
                  <a:prstClr val="black"/>
                </a:solidFill>
                <a:latin typeface="Calibri"/>
                <a:cs typeface="Times New Roman" panose="02020603050405020304" pitchFamily="18" charset="0"/>
              </a:rPr>
              <a:t>strengths.  The following four rules will be fired:</a:t>
            </a:r>
          </a:p>
        </p:txBody>
      </p:sp>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460663" y="2691243"/>
                <a:ext cx="8610601" cy="37856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smtClean="0">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𝑵𝑹</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𝑨𝑵𝑫</m:t>
                      </m:r>
                      <m:r>
                        <a:rPr lang="en-US" altLang="en-US" sz="2400" b="1" i="1" smtClean="0">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𝑺𝑴</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𝑻𝒉𝒆𝒏</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𝑳𝑾</m:t>
                      </m:r>
                      <m:r>
                        <a:rPr lang="en-US" altLang="en-US" sz="2400" b="1" i="1" smtClean="0">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𝑵𝑹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𝑳𝑾</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𝑺𝑴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𝑯</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r>
                        <a:rPr lang="en-US" altLang="en-US" sz="2400" b="1" i="1">
                          <a:solidFill>
                            <a:prstClr val="black"/>
                          </a:solidFill>
                          <a:latin typeface="Cambria Math" panose="02040503050406030204" pitchFamily="18" charset="0"/>
                          <a:cs typeface="Times New Roman" panose="02020603050405020304" pitchFamily="18" charset="0"/>
                        </a:rPr>
                        <m:t>𝑰𝒇</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𝑭</m:t>
                      </m:r>
                      <m:r>
                        <a:rPr lang="en-US" altLang="en-US" sz="2400" b="1" i="1">
                          <a:solidFill>
                            <a:prstClr val="black"/>
                          </a:solidFill>
                          <a:latin typeface="Cambria Math" panose="02040503050406030204" pitchFamily="18" charset="0"/>
                          <a:cs typeface="Times New Roman" panose="02020603050405020304" pitchFamily="18" charset="0"/>
                        </a:rPr>
                        <m:t>𝑹</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𝑨𝑵𝑫</m:t>
                      </m:r>
                      <m:r>
                        <a:rPr lang="en-US" altLang="en-US" sz="2400" b="1" i="1">
                          <a:solidFill>
                            <a:prstClr val="black"/>
                          </a:solidFill>
                          <a:latin typeface="Cambria Math" panose="02040503050406030204" pitchFamily="18" charset="0"/>
                          <a:cs typeface="Times New Roman" panose="02020603050405020304" pitchFamily="18" charset="0"/>
                        </a:rPr>
                        <m:t> </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𝑰</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𝒊𝒔</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𝑴</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a:solidFill>
                            <a:prstClr val="black"/>
                          </a:solidFill>
                          <a:latin typeface="Cambria Math" panose="02040503050406030204" pitchFamily="18" charset="0"/>
                          <a:cs typeface="Times New Roman" panose="02020603050405020304" pitchFamily="18" charset="0"/>
                        </a:rPr>
                        <m:t>𝑻𝒉𝒆𝒏</m:t>
                      </m:r>
                      <m:r>
                        <a:rPr lang="en-US" altLang="en-US" sz="2400" b="1" i="1">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𝑶</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𝒊𝒔</m:t>
                      </m:r>
                      <m:r>
                        <a:rPr lang="en-US" altLang="en-US" sz="2400" b="1" i="1" smtClean="0">
                          <a:solidFill>
                            <a:prstClr val="black"/>
                          </a:solidFill>
                          <a:latin typeface="Cambria Math" panose="02040503050406030204" pitchFamily="18" charset="0"/>
                          <a:cs typeface="Times New Roman" panose="02020603050405020304" pitchFamily="18" charset="0"/>
                        </a:rPr>
                        <m:t> </m:t>
                      </m:r>
                      <m:r>
                        <a:rPr lang="en-US" altLang="en-US" sz="2400" b="1" i="1" smtClean="0">
                          <a:solidFill>
                            <a:prstClr val="black"/>
                          </a:solidFill>
                          <a:latin typeface="Cambria Math" panose="02040503050406030204" pitchFamily="18" charset="0"/>
                          <a:cs typeface="Times New Roman" panose="02020603050405020304" pitchFamily="18" charset="0"/>
                        </a:rPr>
                        <m:t>𝑯</m:t>
                      </m:r>
                      <m:r>
                        <a:rPr lang="en-US" altLang="en-US" sz="2400" b="1" i="1">
                          <a:solidFill>
                            <a:prstClr val="black"/>
                          </a:solidFill>
                          <a:latin typeface="Cambria Math" panose="02040503050406030204" pitchFamily="18" charset="0"/>
                          <a:cs typeface="Times New Roman" panose="02020603050405020304" pitchFamily="18" charset="0"/>
                        </a:rPr>
                        <m:t> </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The strengths of above fired rules are found to be equal to 0.25, 0.25, 0.272727 and 0.727272, respectively. </a:t>
                </a:r>
              </a:p>
              <a:p>
                <a:pPr eaLnBrk="1" hangingPunct="1"/>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460663" y="2691243"/>
                <a:ext cx="8610601" cy="3785652"/>
              </a:xfrm>
              <a:prstGeom prst="rect">
                <a:avLst/>
              </a:prstGeom>
              <a:blipFill rotWithShape="0">
                <a:blip r:embed="rId3"/>
                <a:stretch>
                  <a:fillRect l="-11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975342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353291" y="554181"/>
            <a:ext cx="63039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Figure: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outputs of different fired rules</a:t>
            </a:r>
          </a:p>
        </p:txBody>
      </p:sp>
      <p:sp>
        <p:nvSpPr>
          <p:cNvPr id="3" name="TextBox 4"/>
          <p:cNvSpPr txBox="1">
            <a:spLocks noChangeArrowheads="1"/>
          </p:cNvSpPr>
          <p:nvPr/>
        </p:nvSpPr>
        <p:spPr bwMode="auto">
          <a:xfrm>
            <a:off x="7675419" y="2826326"/>
            <a:ext cx="3772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Combined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a:t>
            </a: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0618" y="1104900"/>
            <a:ext cx="5429250" cy="4572000"/>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7433" t="12965" r="2126" b="5923"/>
          <a:stretch/>
        </p:blipFill>
        <p:spPr>
          <a:xfrm>
            <a:off x="7675419" y="785013"/>
            <a:ext cx="3415431" cy="1828800"/>
          </a:xfrm>
          <a:prstGeom prst="rect">
            <a:avLst/>
          </a:prstGeom>
        </p:spPr>
      </p:pic>
    </p:spTree>
    <p:extLst>
      <p:ext uri="{BB962C8B-B14F-4D97-AF65-F5344CB8AC3E}">
        <p14:creationId xmlns:p14="http://schemas.microsoft.com/office/powerpoint/2010/main" val="34976972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460663" y="994063"/>
            <a:ext cx="17844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000" b="1" dirty="0">
                <a:solidFill>
                  <a:srgbClr val="C00000"/>
                </a:solidFill>
                <a:latin typeface="Georgia" panose="02040502050405020303" pitchFamily="18" charset="0"/>
                <a:cs typeface="Times New Roman" panose="02020603050405020304" pitchFamily="18" charset="0"/>
              </a:rPr>
              <a:t>Layer 5:</a:t>
            </a:r>
          </a:p>
        </p:txBody>
      </p:sp>
      <mc:AlternateContent xmlns:mc="http://schemas.openxmlformats.org/markup-compatibility/2006" xmlns:a14="http://schemas.microsoft.com/office/drawing/2010/main">
        <mc:Choice Requires="a14">
          <p:sp>
            <p:nvSpPr>
              <p:cNvPr id="3" name="TextBox 2"/>
              <p:cNvSpPr txBox="1">
                <a:spLocks noChangeArrowheads="1"/>
              </p:cNvSpPr>
              <p:nvPr/>
            </p:nvSpPr>
            <p:spPr bwMode="auto">
              <a:xfrm>
                <a:off x="450272" y="1569027"/>
                <a:ext cx="10223824" cy="34419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It determines the </a:t>
                </a:r>
                <a:r>
                  <a:rPr lang="en-US" altLang="en-US" sz="2400" b="1" dirty="0" err="1">
                    <a:solidFill>
                      <a:prstClr val="black"/>
                    </a:solidFill>
                    <a:latin typeface="Calibri"/>
                    <a:cs typeface="Times New Roman" panose="02020603050405020304" pitchFamily="18" charset="0"/>
                  </a:rPr>
                  <a:t>fuzzified</a:t>
                </a:r>
                <a:r>
                  <a:rPr lang="en-US" altLang="en-US" sz="2400" b="1" dirty="0">
                    <a:solidFill>
                      <a:prstClr val="black"/>
                    </a:solidFill>
                    <a:latin typeface="Calibri"/>
                    <a:cs typeface="Times New Roman" panose="02020603050405020304" pitchFamily="18" charset="0"/>
                  </a:rPr>
                  <a:t> output of different fired rules as shown in Figure.</a:t>
                </a:r>
              </a:p>
              <a:p>
                <a:pPr eaLnBrk="1" hangingPunct="1"/>
                <a:r>
                  <a:rPr lang="en-US" altLang="en-US" sz="2400" b="1" dirty="0">
                    <a:solidFill>
                      <a:prstClr val="black"/>
                    </a:solidFill>
                    <a:latin typeface="Calibri"/>
                    <a:cs typeface="Times New Roman" panose="02020603050405020304" pitchFamily="18" charset="0"/>
                  </a:rPr>
                  <a:t>The output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𝟓</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oMath>
                </a14:m>
                <a:r>
                  <a:rPr lang="en-US" altLang="en-US" sz="2400" b="1" dirty="0">
                    <a:solidFill>
                      <a:prstClr val="black"/>
                    </a:solidFill>
                    <a:latin typeface="Calibri"/>
                    <a:cs typeface="Times New Roman" panose="02020603050405020304" pitchFamily="18" charset="0"/>
                  </a:rPr>
                  <a:t> is then calculated using the Center of Sums Method as follows:</a:t>
                </a:r>
              </a:p>
              <a:p>
                <a:pPr eaLnBrk="1" hangingPunct="1"/>
                <a:endParaRPr lang="en-US" altLang="en-US" sz="2400" b="1" dirty="0">
                  <a:solidFill>
                    <a:prstClr val="black"/>
                  </a:solidFill>
                  <a:latin typeface="Calibri"/>
                  <a:cs typeface="Times New Roman" panose="02020603050405020304" pitchFamily="18" charset="0"/>
                </a:endParaRPr>
              </a:p>
              <a:p>
                <a:pPr eaLnBrk="1" hangingPunct="1"/>
                <a14:m>
                  <m:oMathPara xmlns:m="http://schemas.openxmlformats.org/officeDocument/2006/math">
                    <m:oMathParaPr>
                      <m:jc m:val="centerGroup"/>
                    </m:oMathParaPr>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𝟓</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f>
                        <m:fPr>
                          <m:ctrlPr>
                            <a:rPr lang="en-US" altLang="en-US" sz="2400" b="1" i="1" smtClean="0">
                              <a:solidFill>
                                <a:prstClr val="black"/>
                              </a:solidFill>
                              <a:latin typeface="Cambria Math" panose="02040503050406030204" pitchFamily="18" charset="0"/>
                              <a:cs typeface="Times New Roman" panose="02020603050405020304" pitchFamily="18" charset="0"/>
                            </a:rPr>
                          </m:ctrlPr>
                        </m:fPr>
                        <m:num>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𝟏</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𝟐</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𝟑</m:t>
                              </m:r>
                            </m:sub>
                          </m:sSub>
                          <m:r>
                            <a:rPr lang="en-US" altLang="en-US" sz="2400" b="1" i="1" smtClean="0">
                              <a:solidFill>
                                <a:prstClr val="black"/>
                              </a:solidFill>
                              <a:latin typeface="Cambria Math" panose="02040503050406030204" pitchFamily="18" charset="0"/>
                              <a:cs typeface="Times New Roman" panose="02020603050405020304" pitchFamily="18" charset="0"/>
                            </a:rPr>
                            <m:t>+</m:t>
                          </m:r>
                          <m:sSub>
                            <m:sSubPr>
                              <m:ctrlPr>
                                <a:rPr lang="en-US" altLang="en-US" sz="2400" b="1" i="1" smtClean="0">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smtClean="0">
                                  <a:solidFill>
                                    <a:prstClr val="black"/>
                                  </a:solidFill>
                                  <a:latin typeface="Cambria Math" panose="02040503050406030204" pitchFamily="18" charset="0"/>
                                  <a:cs typeface="Times New Roman" panose="02020603050405020304" pitchFamily="18" charset="0"/>
                                </a:rPr>
                                <m:t>𝟒</m:t>
                              </m:r>
                            </m:sub>
                          </m:sSub>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𝒇</m:t>
                              </m:r>
                            </m:e>
                            <m:sub>
                              <m:r>
                                <a:rPr lang="en-US" altLang="en-US" sz="2400" b="1" i="1" smtClean="0">
                                  <a:solidFill>
                                    <a:prstClr val="black"/>
                                  </a:solidFill>
                                  <a:latin typeface="Cambria Math" panose="02040503050406030204" pitchFamily="18" charset="0"/>
                                  <a:cs typeface="Times New Roman" panose="02020603050405020304" pitchFamily="18" charset="0"/>
                                </a:rPr>
                                <m:t>𝟒</m:t>
                              </m:r>
                            </m:sub>
                          </m:sSub>
                        </m:num>
                        <m:den>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𝟐</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𝟑</m:t>
                              </m:r>
                            </m:sub>
                          </m:sSub>
                          <m:r>
                            <a:rPr lang="en-US" altLang="en-US" sz="2400" b="1" i="1">
                              <a:solidFill>
                                <a:prstClr val="black"/>
                              </a:solidFill>
                              <a:latin typeface="Cambria Math" panose="02040503050406030204" pitchFamily="18" charset="0"/>
                              <a:cs typeface="Times New Roman" panose="02020603050405020304" pitchFamily="18" charset="0"/>
                            </a:rPr>
                            <m:t>+</m:t>
                          </m:r>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a:solidFill>
                                    <a:prstClr val="black"/>
                                  </a:solidFill>
                                  <a:latin typeface="Cambria Math" panose="02040503050406030204" pitchFamily="18" charset="0"/>
                                  <a:cs typeface="Times New Roman" panose="02020603050405020304" pitchFamily="18" charset="0"/>
                                </a:rPr>
                                <m:t>𝑨</m:t>
                              </m:r>
                            </m:e>
                            <m:sub>
                              <m:r>
                                <a:rPr lang="en-US" altLang="en-US" sz="2400" b="1" i="1">
                                  <a:solidFill>
                                    <a:prstClr val="black"/>
                                  </a:solidFill>
                                  <a:latin typeface="Cambria Math" panose="02040503050406030204" pitchFamily="18" charset="0"/>
                                  <a:cs typeface="Times New Roman" panose="02020603050405020304" pitchFamily="18" charset="0"/>
                                </a:rPr>
                                <m:t>𝟒</m:t>
                              </m:r>
                            </m:sub>
                          </m:sSub>
                        </m:den>
                      </m:f>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𝟖</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𝟕𝟎𝟎𝟑𝟐𝟖</m:t>
                      </m:r>
                    </m:oMath>
                  </m:oMathPara>
                </a14:m>
                <a:endParaRPr lang="en-US" altLang="en-US" sz="2400" b="1" dirty="0">
                  <a:solidFill>
                    <a:prstClr val="black"/>
                  </a:solidFill>
                  <a:latin typeface="Calibri"/>
                  <a:cs typeface="Times New Roman" panose="02020603050405020304" pitchFamily="18" charset="0"/>
                </a:endParaRPr>
              </a:p>
              <a:p>
                <a:pPr eaLnBrk="1" hangingPunct="1"/>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Now, Target output </a:t>
                </a:r>
                <a14:m>
                  <m:oMath xmlns:m="http://schemas.openxmlformats.org/officeDocument/2006/math">
                    <m:sSub>
                      <m:sSubPr>
                        <m:ctrlPr>
                          <a:rPr lang="en-US" altLang="en-US" sz="2400" b="1" i="1">
                            <a:solidFill>
                              <a:prstClr val="black"/>
                            </a:solidFill>
                            <a:latin typeface="Cambria Math" panose="02040503050406030204" pitchFamily="18" charset="0"/>
                            <a:cs typeface="Times New Roman" panose="02020603050405020304" pitchFamily="18" charset="0"/>
                          </a:rPr>
                        </m:ctrlPr>
                      </m:sSubPr>
                      <m:e>
                        <m:r>
                          <a:rPr lang="en-US" altLang="en-US" sz="2400" b="1" i="1" smtClean="0">
                            <a:solidFill>
                              <a:prstClr val="black"/>
                            </a:solidFill>
                            <a:latin typeface="Cambria Math" panose="02040503050406030204" pitchFamily="18" charset="0"/>
                            <a:cs typeface="Times New Roman" panose="02020603050405020304" pitchFamily="18" charset="0"/>
                          </a:rPr>
                          <m:t>𝑻</m:t>
                        </m:r>
                      </m:e>
                      <m:sub>
                        <m:r>
                          <a:rPr lang="en-US" altLang="en-US" sz="2400" b="1" i="1">
                            <a:solidFill>
                              <a:prstClr val="black"/>
                            </a:solidFill>
                            <a:latin typeface="Cambria Math" panose="02040503050406030204" pitchFamily="18" charset="0"/>
                            <a:cs typeface="Times New Roman" panose="02020603050405020304" pitchFamily="18" charset="0"/>
                          </a:rPr>
                          <m:t>𝑶</m:t>
                        </m:r>
                        <m:r>
                          <a:rPr lang="en-US" altLang="en-US" sz="2400" b="1" i="1">
                            <a:solidFill>
                              <a:prstClr val="black"/>
                            </a:solidFill>
                            <a:latin typeface="Cambria Math" panose="02040503050406030204" pitchFamily="18" charset="0"/>
                            <a:cs typeface="Times New Roman" panose="02020603050405020304" pitchFamily="18" charset="0"/>
                          </a:rPr>
                          <m:t>𝟏</m:t>
                        </m:r>
                      </m:sub>
                    </m:sSub>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𝟗</m:t>
                    </m:r>
                    <m:r>
                      <a:rPr lang="en-US" altLang="en-US" sz="2400" b="1" i="1" smtClean="0">
                        <a:solidFill>
                          <a:prstClr val="black"/>
                        </a:solidFill>
                        <a:latin typeface="Cambria Math" panose="02040503050406030204" pitchFamily="18" charset="0"/>
                        <a:cs typeface="Times New Roman" panose="02020603050405020304" pitchFamily="18" charset="0"/>
                      </a:rPr>
                      <m:t>.</m:t>
                    </m:r>
                    <m:r>
                      <a:rPr lang="en-US" altLang="en-US" sz="2400" b="1" i="1" smtClean="0">
                        <a:solidFill>
                          <a:prstClr val="black"/>
                        </a:solidFill>
                        <a:latin typeface="Cambria Math" panose="02040503050406030204" pitchFamily="18" charset="0"/>
                        <a:cs typeface="Times New Roman" panose="02020603050405020304" pitchFamily="18" charset="0"/>
                      </a:rPr>
                      <m:t>𝟎</m:t>
                    </m:r>
                    <m:r>
                      <a:rPr lang="en-US" altLang="en-US" sz="2400" b="1" i="1" smtClean="0">
                        <a:solidFill>
                          <a:prstClr val="black"/>
                        </a:solidFill>
                        <a:latin typeface="Cambria Math" panose="02040503050406030204" pitchFamily="18" charset="0"/>
                        <a:cs typeface="Times New Roman" panose="02020603050405020304" pitchFamily="18" charset="0"/>
                      </a:rPr>
                      <m:t>.</m:t>
                    </m:r>
                  </m:oMath>
                </a14:m>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Therefore, the deviation in prediction d is found to be equal to </a:t>
                </a:r>
              </a:p>
              <a:p>
                <a:pPr eaLnBrk="1" hangingPunct="1"/>
                <a:r>
                  <a:rPr lang="en-US" altLang="en-US" sz="2400" b="1" dirty="0">
                    <a:solidFill>
                      <a:prstClr val="black"/>
                    </a:solidFill>
                    <a:latin typeface="Calibri"/>
                    <a:cs typeface="Times New Roman" panose="02020603050405020304" pitchFamily="18" charset="0"/>
                  </a:rPr>
                  <a:t>9.0 - 8.700328 = 0.299672.</a:t>
                </a: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450272" y="1569027"/>
                <a:ext cx="10223824" cy="3441968"/>
              </a:xfrm>
              <a:prstGeom prst="rect">
                <a:avLst/>
              </a:prstGeom>
              <a:blipFill rotWithShape="0">
                <a:blip r:embed="rId3"/>
                <a:stretch>
                  <a:fillRect l="-954" t="-1416" b="-30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596419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266701" y="571501"/>
            <a:ext cx="115611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dirty="0">
                <a:solidFill>
                  <a:srgbClr val="C00000"/>
                </a:solidFill>
                <a:latin typeface="Georgia" panose="02040502050405020303" pitchFamily="18" charset="0"/>
                <a:cs typeface="Times New Roman" panose="02020603050405020304" pitchFamily="18" charset="0"/>
              </a:rPr>
              <a:t>Neuro-Fuzzy System Based On Takagi and </a:t>
            </a:r>
            <a:r>
              <a:rPr lang="en-US" altLang="en-US" sz="2800" b="1" dirty="0" err="1">
                <a:solidFill>
                  <a:srgbClr val="C00000"/>
                </a:solidFill>
                <a:latin typeface="Georgia" panose="02040502050405020303" pitchFamily="18" charset="0"/>
                <a:cs typeface="Times New Roman" panose="02020603050405020304" pitchFamily="18" charset="0"/>
              </a:rPr>
              <a:t>Sugeno’s</a:t>
            </a:r>
            <a:r>
              <a:rPr lang="en-US" altLang="en-US" sz="2800" b="1" dirty="0">
                <a:solidFill>
                  <a:srgbClr val="C00000"/>
                </a:solidFill>
                <a:latin typeface="Georgia" panose="02040502050405020303" pitchFamily="18" charset="0"/>
                <a:cs typeface="Times New Roman" panose="02020603050405020304" pitchFamily="18" charset="0"/>
              </a:rPr>
              <a:t> Approach</a:t>
            </a:r>
          </a:p>
        </p:txBody>
      </p:sp>
      <p:sp>
        <p:nvSpPr>
          <p:cNvPr id="4" name="TextBox 3"/>
          <p:cNvSpPr txBox="1">
            <a:spLocks noChangeArrowheads="1"/>
          </p:cNvSpPr>
          <p:nvPr/>
        </p:nvSpPr>
        <p:spPr bwMode="auto">
          <a:xfrm>
            <a:off x="394853" y="1243445"/>
            <a:ext cx="974667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It is also known as Adaptive Neuro-Fuzzy Inference System (ANFIS)</a:t>
            </a: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Proposed by Jang, 1993</a:t>
            </a:r>
          </a:p>
          <a:p>
            <a:pPr eaLnBrk="1" hangingPunct="1">
              <a:buFont typeface="Arial" panose="020B0604020202020204" pitchFamily="34" charset="0"/>
              <a:buChar char="•"/>
            </a:pPr>
            <a:r>
              <a:rPr lang="en-US" altLang="en-US" sz="2400" b="1" dirty="0">
                <a:solidFill>
                  <a:prstClr val="black"/>
                </a:solidFill>
                <a:latin typeface="Calibri"/>
                <a:cs typeface="Times New Roman" panose="02020603050405020304" pitchFamily="18" charset="0"/>
              </a:rPr>
              <a:t>Let us consider a process with two inputs: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and one output: O</a:t>
            </a:r>
          </a:p>
        </p:txBody>
      </p:sp>
      <p:sp>
        <p:nvSpPr>
          <p:cNvPr id="7" name="TextBox 4"/>
          <p:cNvSpPr txBox="1">
            <a:spLocks noChangeArrowheads="1"/>
          </p:cNvSpPr>
          <p:nvPr/>
        </p:nvSpPr>
        <p:spPr bwMode="auto">
          <a:xfrm>
            <a:off x="1215738" y="5517572"/>
            <a:ext cx="7170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Membership function distributions of input variables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44969" y="987566"/>
            <a:ext cx="3073799" cy="5986213"/>
          </a:xfrm>
          <a:prstGeom prst="rect">
            <a:avLst/>
          </a:prstGeom>
        </p:spPr>
      </p:pic>
    </p:spTree>
    <p:extLst>
      <p:ext uri="{BB962C8B-B14F-4D97-AF65-F5344CB8AC3E}">
        <p14:creationId xmlns:p14="http://schemas.microsoft.com/office/powerpoint/2010/main" val="418171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51" y="700869"/>
            <a:ext cx="6844394" cy="3785652"/>
          </a:xfrm>
          <a:prstGeom prst="rect">
            <a:avLst/>
          </a:prstGeom>
          <a:noFill/>
        </p:spPr>
        <p:txBody>
          <a:bodyPr wrap="square" rtlCol="0">
            <a:spAutoFit/>
          </a:bodyPr>
          <a:lstStyle/>
          <a:p>
            <a:pPr marL="342900" indent="-342900" algn="just">
              <a:buFont typeface="Arial" pitchFamily="34" charset="0"/>
              <a:buChar char="•"/>
            </a:pPr>
            <a:r>
              <a:rPr lang="en-US" sz="2400" b="1" dirty="0">
                <a:cs typeface="Times New Roman" pitchFamily="18" charset="0"/>
              </a:rPr>
              <a:t>Error in prediction of k-</a:t>
            </a:r>
            <a:r>
              <a:rPr lang="en-US" sz="2400" b="1" dirty="0" err="1">
                <a:cs typeface="Times New Roman" pitchFamily="18" charset="0"/>
              </a:rPr>
              <a:t>th</a:t>
            </a:r>
            <a:r>
              <a:rPr lang="en-US" sz="2400" b="1" dirty="0">
                <a:cs typeface="Times New Roman" pitchFamily="18" charset="0"/>
              </a:rPr>
              <a:t> output neuron</a:t>
            </a: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endParaRPr lang="en-US" sz="2400" b="1" dirty="0">
              <a:cs typeface="Times New Roman" pitchFamily="18" charset="0"/>
            </a:endParaRPr>
          </a:p>
          <a:p>
            <a:pPr algn="just">
              <a:buFont typeface="Arial" charset="0"/>
              <a:buChar char="•"/>
            </a:pPr>
            <a:r>
              <a:rPr lang="en-US" sz="2400" b="1" dirty="0">
                <a:cs typeface="Times New Roman" pitchFamily="18" charset="0"/>
              </a:rPr>
              <a:t>Total error in prediction considering all the output neurons</a:t>
            </a:r>
          </a:p>
          <a:p>
            <a:pPr algn="just">
              <a:buFont typeface="Arial" charset="0"/>
              <a:buChar char="•"/>
            </a:pPr>
            <a:endParaRPr lang="en-US" sz="2400" b="1" dirty="0">
              <a:cs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4334775"/>
              </p:ext>
            </p:extLst>
          </p:nvPr>
        </p:nvGraphicFramePr>
        <p:xfrm>
          <a:off x="2526598" y="1920595"/>
          <a:ext cx="2400300" cy="673100"/>
        </p:xfrm>
        <a:graphic>
          <a:graphicData uri="http://schemas.openxmlformats.org/presentationml/2006/ole">
            <mc:AlternateContent xmlns:mc="http://schemas.openxmlformats.org/markup-compatibility/2006">
              <mc:Choice xmlns:v="urn:schemas-microsoft-com:vml" Requires="v">
                <p:oleObj spid="_x0000_s2106" name="Equation" r:id="rId3" imgW="1282680" imgH="406080" progId="Equation.3">
                  <p:embed/>
                </p:oleObj>
              </mc:Choice>
              <mc:Fallback>
                <p:oleObj name="Equation" r:id="rId3" imgW="1282680" imgH="406080" progId="Equation.3">
                  <p:embed/>
                  <p:pic>
                    <p:nvPicPr>
                      <p:cNvPr id="0" name="Object 2"/>
                      <p:cNvPicPr>
                        <a:picLocks noChangeAspect="1" noChangeArrowheads="1"/>
                      </p:cNvPicPr>
                      <p:nvPr/>
                    </p:nvPicPr>
                    <p:blipFill>
                      <a:blip r:embed="rId4"/>
                      <a:srcRect/>
                      <a:stretch>
                        <a:fillRect/>
                      </a:stretch>
                    </p:blipFill>
                    <p:spPr bwMode="auto">
                      <a:xfrm>
                        <a:off x="2526598" y="1920595"/>
                        <a:ext cx="24003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585060517"/>
              </p:ext>
            </p:extLst>
          </p:nvPr>
        </p:nvGraphicFramePr>
        <p:xfrm>
          <a:off x="2385744" y="4666135"/>
          <a:ext cx="2298700" cy="685800"/>
        </p:xfrm>
        <a:graphic>
          <a:graphicData uri="http://schemas.openxmlformats.org/presentationml/2006/ole">
            <mc:AlternateContent xmlns:mc="http://schemas.openxmlformats.org/markup-compatibility/2006">
              <mc:Choice xmlns:v="urn:schemas-microsoft-com:vml" Requires="v">
                <p:oleObj spid="_x0000_s2107" name="Equation" r:id="rId5" imgW="1409400" imgH="406080" progId="Equation.3">
                  <p:embed/>
                </p:oleObj>
              </mc:Choice>
              <mc:Fallback>
                <p:oleObj name="Equation" r:id="rId5" imgW="1409400" imgH="406080" progId="Equation.3">
                  <p:embed/>
                  <p:pic>
                    <p:nvPicPr>
                      <p:cNvPr id="0" name="Object 3"/>
                      <p:cNvPicPr>
                        <a:picLocks noChangeAspect="1" noChangeArrowheads="1"/>
                      </p:cNvPicPr>
                      <p:nvPr/>
                    </p:nvPicPr>
                    <p:blipFill>
                      <a:blip r:embed="rId6"/>
                      <a:srcRect/>
                      <a:stretch>
                        <a:fillRect/>
                      </a:stretch>
                    </p:blipFill>
                    <p:spPr bwMode="auto">
                      <a:xfrm>
                        <a:off x="2385744" y="4666135"/>
                        <a:ext cx="22987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29048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410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410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1"/>
          <p:cNvSpPr txBox="1">
            <a:spLocks noChangeArrowheads="1"/>
          </p:cNvSpPr>
          <p:nvPr/>
        </p:nvSpPr>
        <p:spPr bwMode="auto">
          <a:xfrm>
            <a:off x="675409" y="894140"/>
            <a:ext cx="893618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According to first-order </a:t>
            </a:r>
            <a:r>
              <a:rPr lang="en-US" altLang="en-US" sz="2400" b="1" dirty="0">
                <a:solidFill>
                  <a:srgbClr val="AD1F1F"/>
                </a:solidFill>
                <a:latin typeface="Calibri"/>
                <a:cs typeface="Times New Roman" panose="02020603050405020304" pitchFamily="18" charset="0"/>
              </a:rPr>
              <a:t>Takagi and </a:t>
            </a:r>
            <a:r>
              <a:rPr lang="en-US" altLang="en-US" sz="2400" b="1" dirty="0" err="1">
                <a:solidFill>
                  <a:srgbClr val="AD1F1F"/>
                </a:solidFill>
                <a:latin typeface="Calibri"/>
                <a:cs typeface="Times New Roman" panose="02020603050405020304" pitchFamily="18" charset="0"/>
              </a:rPr>
              <a:t>Sugeno’s</a:t>
            </a:r>
            <a:r>
              <a:rPr lang="en-US" altLang="en-US" sz="2400" b="1" dirty="0">
                <a:solidFill>
                  <a:srgbClr val="AD1F1F"/>
                </a:solidFill>
                <a:latin typeface="Calibri"/>
                <a:cs typeface="Times New Roman" panose="02020603050405020304" pitchFamily="18" charset="0"/>
              </a:rPr>
              <a:t> model</a:t>
            </a:r>
            <a:r>
              <a:rPr lang="en-US" altLang="en-US" sz="2400" b="1" dirty="0">
                <a:solidFill>
                  <a:prstClr val="black"/>
                </a:solidFill>
                <a:latin typeface="Calibri"/>
                <a:cs typeface="Times New Roman" panose="02020603050405020304" pitchFamily="18" charset="0"/>
              </a:rPr>
              <a:t> of FLC</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r>
              <a:rPr lang="en-US" altLang="en-US" sz="2400" b="1" i="1" dirty="0" err="1">
                <a:solidFill>
                  <a:prstClr val="black"/>
                </a:solidFill>
                <a:latin typeface="Calibri"/>
                <a:cs typeface="Times New Roman" panose="02020603050405020304" pitchFamily="18" charset="0"/>
              </a:rPr>
              <a:t>y</a:t>
            </a:r>
            <a:r>
              <a:rPr lang="en-US" altLang="en-US" sz="2400" b="1" i="1" baseline="30000" dirty="0" err="1">
                <a:solidFill>
                  <a:prstClr val="black"/>
                </a:solidFill>
                <a:latin typeface="Calibri"/>
                <a:cs typeface="Times New Roman" panose="02020603050405020304" pitchFamily="18" charset="0"/>
              </a:rPr>
              <a:t>i</a:t>
            </a:r>
            <a:r>
              <a:rPr lang="en-US" altLang="en-US" sz="2400" b="1" i="1" baseline="30000" dirty="0">
                <a:solidFill>
                  <a:prstClr val="black"/>
                </a:solidFill>
                <a:latin typeface="Calibri"/>
                <a:cs typeface="Times New Roman" panose="02020603050405020304" pitchFamily="18" charset="0"/>
              </a:rPr>
              <a:t> </a:t>
            </a:r>
            <a:r>
              <a:rPr lang="en-US" altLang="en-US" sz="2400" b="1" i="1" dirty="0">
                <a:solidFill>
                  <a:prstClr val="black"/>
                </a:solidFill>
                <a:latin typeface="Calibri"/>
                <a:cs typeface="Times New Roman" panose="02020603050405020304" pitchFamily="18" charset="0"/>
              </a:rPr>
              <a:t>= a</a:t>
            </a:r>
            <a:r>
              <a:rPr lang="en-US" altLang="en-US" sz="2400" b="1" i="1" baseline="-25000" dirty="0">
                <a:solidFill>
                  <a:prstClr val="black"/>
                </a:solidFill>
                <a:latin typeface="Calibri"/>
                <a:cs typeface="Times New Roman" panose="02020603050405020304" pitchFamily="18" charset="0"/>
              </a:rPr>
              <a:t>i</a:t>
            </a:r>
            <a:r>
              <a:rPr lang="en-US" altLang="en-US" sz="2400" b="1" i="1" dirty="0">
                <a:solidFill>
                  <a:prstClr val="black"/>
                </a:solidFill>
                <a:latin typeface="Calibri"/>
                <a:cs typeface="Times New Roman" panose="02020603050405020304" pitchFamily="18" charset="0"/>
              </a:rPr>
              <a:t>I</a:t>
            </a:r>
            <a:r>
              <a:rPr lang="en-US" altLang="en-US" sz="2400" b="1" i="1" baseline="-25000" dirty="0">
                <a:solidFill>
                  <a:prstClr val="black"/>
                </a:solidFill>
                <a:latin typeface="Calibri"/>
                <a:cs typeface="Times New Roman" panose="02020603050405020304" pitchFamily="18" charset="0"/>
              </a:rPr>
              <a:t>1</a:t>
            </a:r>
            <a:r>
              <a:rPr lang="en-US" altLang="en-US" sz="2400" b="1" i="1" dirty="0">
                <a:solidFill>
                  <a:prstClr val="black"/>
                </a:solidFill>
                <a:latin typeface="Calibri"/>
                <a:cs typeface="Times New Roman" panose="02020603050405020304" pitchFamily="18" charset="0"/>
              </a:rPr>
              <a:t>+b</a:t>
            </a:r>
            <a:r>
              <a:rPr lang="en-US" altLang="en-US" sz="2400" b="1" i="1" baseline="-25000" dirty="0">
                <a:solidFill>
                  <a:prstClr val="black"/>
                </a:solidFill>
                <a:latin typeface="Calibri"/>
                <a:cs typeface="Times New Roman" panose="02020603050405020304" pitchFamily="18" charset="0"/>
              </a:rPr>
              <a:t>i</a:t>
            </a:r>
            <a:r>
              <a:rPr lang="en-US" altLang="en-US" sz="2400" b="1" i="1" dirty="0">
                <a:solidFill>
                  <a:prstClr val="black"/>
                </a:solidFill>
                <a:latin typeface="Calibri"/>
                <a:cs typeface="Times New Roman" panose="02020603050405020304" pitchFamily="18" charset="0"/>
              </a:rPr>
              <a:t>I</a:t>
            </a:r>
            <a:r>
              <a:rPr lang="en-US" altLang="en-US" sz="2400" b="1" i="1" baseline="-25000" dirty="0">
                <a:solidFill>
                  <a:prstClr val="black"/>
                </a:solidFill>
                <a:latin typeface="Calibri"/>
                <a:cs typeface="Times New Roman" panose="02020603050405020304" pitchFamily="18" charset="0"/>
              </a:rPr>
              <a:t>2</a:t>
            </a:r>
            <a:r>
              <a:rPr lang="en-US" altLang="en-US" sz="2400" b="1" i="1" dirty="0">
                <a:solidFill>
                  <a:prstClr val="black"/>
                </a:solidFill>
                <a:latin typeface="Calibri"/>
                <a:cs typeface="Times New Roman" panose="02020603050405020304" pitchFamily="18" charset="0"/>
              </a:rPr>
              <a:t>+c</a:t>
            </a:r>
            <a:r>
              <a:rPr lang="en-US" altLang="en-US" sz="2400" b="1" i="1" baseline="-25000" dirty="0">
                <a:solidFill>
                  <a:prstClr val="black"/>
                </a:solidFill>
                <a:latin typeface="Calibri"/>
                <a:cs typeface="Times New Roman" panose="02020603050405020304" pitchFamily="18" charset="0"/>
              </a:rPr>
              <a:t>i </a:t>
            </a:r>
            <a:r>
              <a:rPr lang="en-US" altLang="en-US" sz="2400" b="1" i="1" dirty="0">
                <a:solidFill>
                  <a:prstClr val="black"/>
                </a:solidFill>
                <a:latin typeface="Calibri"/>
                <a:cs typeface="Times New Roman" panose="02020603050405020304" pitchFamily="18" charset="0"/>
              </a:rPr>
              <a:t>,</a:t>
            </a:r>
          </a:p>
          <a:p>
            <a:pPr eaLnBrk="1" fontAlgn="base" hangingPunct="1">
              <a:spcBef>
                <a:spcPct val="0"/>
              </a:spcBef>
              <a:spcAft>
                <a:spcPct val="0"/>
              </a:spcAft>
            </a:pPr>
            <a:endParaRPr lang="en-US" altLang="en-US" sz="2400" b="1" i="1" dirty="0">
              <a:solidFill>
                <a:prstClr val="black"/>
              </a:solidFill>
              <a:latin typeface="Calibri"/>
              <a:cs typeface="Times New Roman" panose="02020603050405020304" pitchFamily="18" charset="0"/>
            </a:endParaRP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where </a:t>
            </a:r>
            <a:r>
              <a:rPr lang="en-US" altLang="en-US" sz="2400" b="1" dirty="0" err="1">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 1, 2, . . . .  ., 9</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                </a:t>
            </a:r>
            <a:r>
              <a:rPr lang="en-US" altLang="en-US" sz="2400" b="1" dirty="0" err="1">
                <a:solidFill>
                  <a:prstClr val="black"/>
                </a:solidFill>
                <a:latin typeface="Calibri"/>
                <a:cs typeface="Times New Roman" panose="02020603050405020304" pitchFamily="18" charset="0"/>
              </a:rPr>
              <a:t>a</a:t>
            </a:r>
            <a:r>
              <a:rPr lang="en-US" altLang="en-US" sz="2400" b="1" baseline="-25000" dirty="0" err="1">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b</a:t>
            </a:r>
            <a:r>
              <a:rPr lang="en-US" altLang="en-US" sz="2400" b="1" baseline="-25000" dirty="0">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c</a:t>
            </a:r>
            <a:r>
              <a:rPr lang="en-US" altLang="en-US" sz="2400" b="1" baseline="-25000" dirty="0">
                <a:solidFill>
                  <a:prstClr val="black"/>
                </a:solidFill>
                <a:latin typeface="Calibri"/>
                <a:cs typeface="Times New Roman" panose="02020603050405020304" pitchFamily="18" charset="0"/>
              </a:rPr>
              <a:t>i</a:t>
            </a:r>
            <a:r>
              <a:rPr lang="en-US" altLang="en-US" sz="2400" b="1" dirty="0">
                <a:solidFill>
                  <a:prstClr val="black"/>
                </a:solidFill>
                <a:latin typeface="Calibri"/>
                <a:cs typeface="Times New Roman" panose="02020603050405020304" pitchFamily="18" charset="0"/>
              </a:rPr>
              <a:t> are coefficients</a:t>
            </a:r>
          </a:p>
        </p:txBody>
      </p:sp>
    </p:spTree>
    <p:extLst>
      <p:ext uri="{BB962C8B-B14F-4D97-AF65-F5344CB8AC3E}">
        <p14:creationId xmlns:p14="http://schemas.microsoft.com/office/powerpoint/2010/main" val="361819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513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513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546" y="745981"/>
            <a:ext cx="8144308" cy="5133109"/>
          </a:xfrm>
          <a:prstGeom prst="rect">
            <a:avLst/>
          </a:prstGeom>
        </p:spPr>
      </p:pic>
      <p:sp>
        <p:nvSpPr>
          <p:cNvPr id="6" name="TextBox 1"/>
          <p:cNvSpPr txBox="1">
            <a:spLocks noChangeArrowheads="1"/>
          </p:cNvSpPr>
          <p:nvPr/>
        </p:nvSpPr>
        <p:spPr bwMode="auto">
          <a:xfrm>
            <a:off x="3532909" y="374073"/>
            <a:ext cx="2695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dirty="0">
                <a:solidFill>
                  <a:srgbClr val="FF0000"/>
                </a:solidFill>
                <a:latin typeface="Calibri"/>
                <a:cs typeface="Times New Roman" panose="02020603050405020304" pitchFamily="18" charset="0"/>
              </a:rPr>
              <a:t>ANFIS architecture</a:t>
            </a:r>
          </a:p>
        </p:txBody>
      </p:sp>
    </p:spTree>
    <p:extLst>
      <p:ext uri="{BB962C8B-B14F-4D97-AF65-F5344CB8AC3E}">
        <p14:creationId xmlns:p14="http://schemas.microsoft.com/office/powerpoint/2010/main" val="4007361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6154"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6155"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70608" y="1106487"/>
            <a:ext cx="11821391" cy="2554545"/>
          </a:xfrm>
          <a:prstGeom prst="rect">
            <a:avLst/>
          </a:prstGeom>
          <a:noFill/>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Let us assume that the following 4 rules are fired, </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corresponding to a set of inputs: </a:t>
            </a:r>
            <a:r>
              <a:rPr lang="en-US" altLang="en-US" sz="2400" b="1" dirty="0">
                <a:solidFill>
                  <a:srgbClr val="AD1F1F"/>
                </a:solidFill>
                <a:latin typeface="Calibri"/>
                <a:cs typeface="Times New Roman" panose="02020603050405020304" pitchFamily="18" charset="0"/>
              </a:rPr>
              <a:t>I</a:t>
            </a:r>
            <a:r>
              <a:rPr lang="en-US" altLang="en-US" sz="2400" b="1" baseline="-25000" dirty="0">
                <a:solidFill>
                  <a:srgbClr val="AD1F1F"/>
                </a:solidFill>
                <a:latin typeface="Calibri"/>
                <a:cs typeface="Times New Roman" panose="02020603050405020304" pitchFamily="18" charset="0"/>
              </a:rPr>
              <a:t>1</a:t>
            </a:r>
            <a:r>
              <a:rPr lang="en-US" altLang="en-US" sz="2400" b="1" baseline="30000" dirty="0">
                <a:solidFill>
                  <a:srgbClr val="AD1F1F"/>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 and </a:t>
            </a:r>
            <a:r>
              <a:rPr lang="en-US" altLang="en-US" sz="2400" b="1" dirty="0">
                <a:solidFill>
                  <a:srgbClr val="AD1F1F"/>
                </a:solidFill>
                <a:latin typeface="Calibri"/>
                <a:cs typeface="Times New Roman" panose="02020603050405020304" pitchFamily="18" charset="0"/>
              </a:rPr>
              <a:t>I</a:t>
            </a:r>
            <a:r>
              <a:rPr lang="en-US" altLang="en-US" sz="2400" b="1" baseline="-25000" dirty="0">
                <a:solidFill>
                  <a:srgbClr val="AD1F1F"/>
                </a:solidFill>
                <a:latin typeface="Calibri"/>
                <a:cs typeface="Times New Roman" panose="02020603050405020304" pitchFamily="18" charset="0"/>
              </a:rPr>
              <a:t>2</a:t>
            </a:r>
            <a:r>
              <a:rPr lang="en-US" altLang="en-US" sz="2400" b="1" baseline="30000" dirty="0">
                <a:solidFill>
                  <a:srgbClr val="AD1F1F"/>
                </a:solidFill>
                <a:latin typeface="Calibri"/>
                <a:cs typeface="Times New Roman" panose="02020603050405020304" pitchFamily="18" charset="0"/>
              </a:rPr>
              <a:t>*</a:t>
            </a:r>
          </a:p>
          <a:p>
            <a:pPr eaLnBrk="1" fontAlgn="base" hangingPunct="1">
              <a:spcBef>
                <a:spcPct val="0"/>
              </a:spcBef>
              <a:spcAft>
                <a:spcPct val="0"/>
              </a:spcAft>
            </a:pPr>
            <a:endParaRPr lang="en-US" altLang="en-US" sz="2400" b="1" baseline="30000" dirty="0">
              <a:solidFill>
                <a:srgbClr val="AD1F1F"/>
              </a:solidFill>
              <a:latin typeface="Calibri"/>
              <a:cs typeface="Times New Roman" panose="02020603050405020304" pitchFamily="18" charset="0"/>
            </a:endParaRP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LW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SM the y</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1</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LW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LR then y</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2</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M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SM then y</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4</a:t>
            </a:r>
          </a:p>
          <a:p>
            <a:pPr eaLnBrk="1" fontAlgn="base" hangingPunct="1">
              <a:spcBef>
                <a:spcPct val="0"/>
              </a:spcBef>
              <a:spcAft>
                <a:spcPct val="0"/>
              </a:spcAft>
            </a:pPr>
            <a:r>
              <a:rPr lang="en-US" altLang="en-US" sz="2400" b="1" dirty="0">
                <a:solidFill>
                  <a:prstClr val="black"/>
                </a:solidFill>
                <a:latin typeface="Calibri"/>
                <a:cs typeface="Times New Roman" panose="02020603050405020304" pitchFamily="18" charset="0"/>
              </a:rPr>
              <a:t>If 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is M and 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is LR then y</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 = a</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+b</a:t>
            </a:r>
            <a:r>
              <a:rPr lang="en-US" altLang="en-US" sz="2400" b="1" baseline="-25000" dirty="0">
                <a:solidFill>
                  <a:prstClr val="black"/>
                </a:solidFill>
                <a:latin typeface="Calibri"/>
                <a:cs typeface="Times New Roman" panose="02020603050405020304" pitchFamily="18" charset="0"/>
              </a:rPr>
              <a:t>5</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+c</a:t>
            </a:r>
            <a:r>
              <a:rPr lang="en-US" altLang="en-US" sz="2400" b="1" baseline="-25000" dirty="0">
                <a:solidFill>
                  <a:prstClr val="black"/>
                </a:solidFill>
                <a:latin typeface="Calibri"/>
                <a:cs typeface="Times New Roman" panose="02020603050405020304" pitchFamily="18" charset="0"/>
              </a:rPr>
              <a:t>5</a:t>
            </a:r>
          </a:p>
        </p:txBody>
      </p:sp>
    </p:spTree>
    <p:extLst>
      <p:ext uri="{BB962C8B-B14F-4D97-AF65-F5344CB8AC3E}">
        <p14:creationId xmlns:p14="http://schemas.microsoft.com/office/powerpoint/2010/main" val="392682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718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718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
          <p:cNvGrpSpPr/>
          <p:nvPr/>
        </p:nvGrpSpPr>
        <p:grpSpPr>
          <a:xfrm>
            <a:off x="190501" y="685800"/>
            <a:ext cx="8305800" cy="3662363"/>
            <a:chOff x="304800" y="2438400"/>
            <a:chExt cx="8305800" cy="3662363"/>
          </a:xfrm>
        </p:grpSpPr>
        <p:sp>
          <p:nvSpPr>
            <p:cNvPr id="8" name="TextBox 2"/>
            <p:cNvSpPr txBox="1">
              <a:spLocks noChangeArrowheads="1"/>
            </p:cNvSpPr>
            <p:nvPr/>
          </p:nvSpPr>
          <p:spPr bwMode="auto">
            <a:xfrm>
              <a:off x="304800" y="2438400"/>
              <a:ext cx="147478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altLang="en-US" sz="2400"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1:</a:t>
              </a: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2:</a:t>
              </a: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3:</a:t>
              </a:r>
            </a:p>
            <a:p>
              <a:pPr eaLnBrk="1" hangingPunct="1">
                <a:buFont typeface="Arial" panose="020B0604020202020204" pitchFamily="34" charset="0"/>
                <a:buChar char="•"/>
              </a:pPr>
              <a:endParaRPr lang="en-US" altLang="en-US" sz="2400" b="1" dirty="0">
                <a:solidFill>
                  <a:srgbClr val="0000FF"/>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endParaRPr lang="en-US" altLang="en-US" sz="2400" b="1" dirty="0">
                <a:solidFill>
                  <a:prstClr val="black"/>
                </a:solidFill>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400" b="1" dirty="0">
                  <a:solidFill>
                    <a:prstClr val="black"/>
                  </a:solidFill>
                  <a:latin typeface="Times New Roman" panose="02020603050405020304" pitchFamily="18" charset="0"/>
                  <a:cs typeface="Times New Roman" panose="02020603050405020304" pitchFamily="18" charset="0"/>
                </a:rPr>
                <a:t> </a:t>
              </a:r>
              <a:r>
                <a:rPr lang="en-US" altLang="en-US" sz="2400" b="1" dirty="0">
                  <a:solidFill>
                    <a:srgbClr val="0000FF"/>
                  </a:solidFill>
                  <a:latin typeface="Times New Roman" panose="02020603050405020304" pitchFamily="18" charset="0"/>
                  <a:cs typeface="Times New Roman" panose="02020603050405020304" pitchFamily="18" charset="0"/>
                </a:rPr>
                <a:t>Layer 4:</a:t>
              </a:r>
            </a:p>
          </p:txBody>
        </p:sp>
        <p:sp>
          <p:nvSpPr>
            <p:cNvPr id="10" name="TextBox 3"/>
            <p:cNvSpPr txBox="1">
              <a:spLocks noChangeArrowheads="1"/>
            </p:cNvSpPr>
            <p:nvPr/>
          </p:nvSpPr>
          <p:spPr bwMode="auto">
            <a:xfrm>
              <a:off x="1752600" y="2438400"/>
              <a:ext cx="6858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b="1" dirty="0">
                  <a:solidFill>
                    <a:prstClr val="black"/>
                  </a:solidFill>
                  <a:latin typeface="Calibri"/>
                  <a:cs typeface="Times New Roman" panose="02020603050405020304" pitchFamily="18" charset="0"/>
                </a:rPr>
                <a:t>Linear TF (output = input)</a:t>
              </a:r>
            </a:p>
            <a:p>
              <a:pPr eaLnBrk="1" hangingPunct="1"/>
              <a:r>
                <a:rPr lang="en-US" altLang="en-US" sz="2400" b="1" dirty="0">
                  <a:solidFill>
                    <a:prstClr val="black"/>
                  </a:solidFill>
                  <a:latin typeface="Calibri"/>
                  <a:cs typeface="Times New Roman" panose="02020603050405020304" pitchFamily="18" charset="0"/>
                </a:rPr>
                <a:t>	1</a:t>
              </a:r>
              <a:r>
                <a:rPr lang="en-US" altLang="en-US" sz="2400" b="1" baseline="-25000" dirty="0">
                  <a:solidFill>
                    <a:prstClr val="black"/>
                  </a:solidFill>
                  <a:latin typeface="Calibri"/>
                  <a:cs typeface="Times New Roman" panose="02020603050405020304" pitchFamily="18" charset="0"/>
                </a:rPr>
                <a:t>O1</a:t>
              </a:r>
              <a:r>
                <a:rPr lang="en-US" altLang="en-US" sz="2400" b="1" dirty="0">
                  <a:solidFill>
                    <a:prstClr val="black"/>
                  </a:solidFill>
                  <a:latin typeface="Calibri"/>
                  <a:cs typeface="Times New Roman" panose="02020603050405020304" pitchFamily="18" charset="0"/>
                </a:rPr>
                <a:t> = 1</a:t>
              </a:r>
              <a:r>
                <a:rPr lang="en-US" altLang="en-US" sz="2400" b="1" baseline="-25000" dirty="0">
                  <a:solidFill>
                    <a:prstClr val="black"/>
                  </a:solidFill>
                  <a:latin typeface="Calibri"/>
                  <a:cs typeface="Times New Roman" panose="02020603050405020304" pitchFamily="18" charset="0"/>
                </a:rPr>
                <a:t>I1</a:t>
              </a:r>
              <a:r>
                <a:rPr lang="en-US" altLang="en-US" sz="2400" b="1" dirty="0">
                  <a:solidFill>
                    <a:prstClr val="black"/>
                  </a:solidFill>
                  <a:latin typeface="Calibri"/>
                  <a:cs typeface="Times New Roman" panose="02020603050405020304" pitchFamily="18" charset="0"/>
                </a:rPr>
                <a:t> = I</a:t>
              </a:r>
              <a:r>
                <a:rPr lang="en-US" altLang="en-US" sz="2400" b="1" baseline="-25000" dirty="0">
                  <a:solidFill>
                    <a:prstClr val="black"/>
                  </a:solidFill>
                  <a:latin typeface="Calibri"/>
                  <a:cs typeface="Times New Roman" panose="02020603050405020304" pitchFamily="18" charset="0"/>
                </a:rPr>
                <a:t>1</a:t>
              </a:r>
              <a:r>
                <a:rPr lang="en-US" altLang="en-US" sz="2400" b="1" baseline="30000"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	1</a:t>
              </a:r>
              <a:r>
                <a:rPr lang="en-US" altLang="en-US" sz="2400" b="1" baseline="-25000" dirty="0">
                  <a:solidFill>
                    <a:prstClr val="black"/>
                  </a:solidFill>
                  <a:latin typeface="Calibri"/>
                  <a:cs typeface="Times New Roman" panose="02020603050405020304" pitchFamily="18" charset="0"/>
                </a:rPr>
                <a:t>O2</a:t>
              </a:r>
              <a:r>
                <a:rPr lang="en-US" altLang="en-US" sz="2400" b="1" dirty="0">
                  <a:solidFill>
                    <a:prstClr val="black"/>
                  </a:solidFill>
                  <a:latin typeface="Calibri"/>
                  <a:cs typeface="Times New Roman" panose="02020603050405020304" pitchFamily="18" charset="0"/>
                </a:rPr>
                <a:t> = 1</a:t>
              </a:r>
              <a:r>
                <a:rPr lang="en-US" altLang="en-US" sz="2400" b="1" baseline="-25000" dirty="0">
                  <a:solidFill>
                    <a:prstClr val="black"/>
                  </a:solidFill>
                  <a:latin typeface="Calibri"/>
                  <a:cs typeface="Times New Roman" panose="02020603050405020304" pitchFamily="18" charset="0"/>
                </a:rPr>
                <a:t>I2</a:t>
              </a:r>
              <a:r>
                <a:rPr lang="en-US" altLang="en-US" sz="2400" b="1" dirty="0">
                  <a:solidFill>
                    <a:prstClr val="black"/>
                  </a:solidFill>
                  <a:latin typeface="Calibri"/>
                  <a:cs typeface="Times New Roman" panose="02020603050405020304" pitchFamily="18" charset="0"/>
                </a:rPr>
                <a:t> = I</a:t>
              </a:r>
              <a:r>
                <a:rPr lang="en-US" altLang="en-US" sz="2400" b="1" baseline="-25000" dirty="0">
                  <a:solidFill>
                    <a:prstClr val="black"/>
                  </a:solidFill>
                  <a:latin typeface="Calibri"/>
                  <a:cs typeface="Times New Roman" panose="02020603050405020304" pitchFamily="18" charset="0"/>
                </a:rPr>
                <a:t>2</a:t>
              </a:r>
              <a:r>
                <a:rPr lang="en-US" altLang="en-US" sz="2400" b="1" baseline="30000" dirty="0">
                  <a:solidFill>
                    <a:prstClr val="black"/>
                  </a:solidFill>
                  <a:latin typeface="Calibri"/>
                  <a:cs typeface="Times New Roman" panose="02020603050405020304" pitchFamily="18" charset="0"/>
                </a:rPr>
                <a:t>*</a:t>
              </a:r>
            </a:p>
            <a:p>
              <a:pPr eaLnBrk="1" hangingPunct="1"/>
              <a:r>
                <a:rPr lang="en-US" altLang="en-US" sz="2400" b="1" dirty="0" err="1">
                  <a:solidFill>
                    <a:prstClr val="black"/>
                  </a:solidFill>
                  <a:latin typeface="Calibri"/>
                  <a:cs typeface="Times New Roman" panose="02020603050405020304" pitchFamily="18" charset="0"/>
                </a:rPr>
                <a:t>Fuzzification</a:t>
              </a:r>
              <a:endParaRPr lang="en-US" altLang="en-US" sz="2400" b="1" dirty="0">
                <a:solidFill>
                  <a:prstClr val="black"/>
                </a:solidFill>
                <a:latin typeface="Calibri"/>
                <a:cs typeface="Times New Roman" panose="02020603050405020304" pitchFamily="18" charset="0"/>
              </a:endParaRPr>
            </a:p>
            <a:p>
              <a:pPr eaLnBrk="1" hangingPunct="1"/>
              <a:r>
                <a:rPr lang="en-US" altLang="en-US" sz="2400" b="1" dirty="0">
                  <a:solidFill>
                    <a:prstClr val="black"/>
                  </a:solidFill>
                  <a:latin typeface="Calibri"/>
                  <a:cs typeface="Times New Roman" panose="02020603050405020304" pitchFamily="18" charset="0"/>
                </a:rPr>
                <a:t>Firing strengths of the rules are calculated considering the products of </a:t>
              </a:r>
              <a:r>
                <a:rPr lang="el-GR" altLang="en-US" sz="2400" b="1" dirty="0">
                  <a:solidFill>
                    <a:prstClr val="black"/>
                  </a:solidFill>
                  <a:latin typeface="Calibri"/>
                  <a:cs typeface="Times New Roman" panose="02020603050405020304" pitchFamily="18" charset="0"/>
                </a:rPr>
                <a:t>μ</a:t>
              </a:r>
              <a:r>
                <a:rPr lang="en-US" altLang="en-US" sz="2400" b="1" dirty="0">
                  <a:solidFill>
                    <a:prstClr val="black"/>
                  </a:solidFill>
                  <a:latin typeface="Calibri"/>
                  <a:cs typeface="Times New Roman" panose="02020603050405020304" pitchFamily="18" charset="0"/>
                </a:rPr>
                <a:t> values</a:t>
              </a:r>
            </a:p>
            <a:p>
              <a:pPr eaLnBrk="1" hangingPunct="1"/>
              <a:r>
                <a:rPr lang="en-US" altLang="en-US" sz="2400" b="1" dirty="0">
                  <a:solidFill>
                    <a:prstClr val="black"/>
                  </a:solidFill>
                  <a:latin typeface="Calibri"/>
                  <a:cs typeface="Times New Roman" panose="02020603050405020304" pitchFamily="18" charset="0"/>
                </a:rPr>
                <a:t>	w</a:t>
              </a:r>
              <a:r>
                <a:rPr lang="en-US" altLang="en-US" sz="2400" b="1" baseline="-25000" dirty="0">
                  <a:solidFill>
                    <a:prstClr val="black"/>
                  </a:solidFill>
                  <a:latin typeface="Calibri"/>
                  <a:cs typeface="Times New Roman" panose="02020603050405020304" pitchFamily="18" charset="0"/>
                </a:rPr>
                <a:t>1</a:t>
              </a:r>
              <a:r>
                <a:rPr lang="en-US" altLang="en-US" sz="2400" b="1" dirty="0">
                  <a:solidFill>
                    <a:prstClr val="black"/>
                  </a:solidFill>
                  <a:latin typeface="Calibri"/>
                  <a:cs typeface="Times New Roman" panose="02020603050405020304" pitchFamily="18" charset="0"/>
                </a:rPr>
                <a:t> = </a:t>
              </a:r>
              <a:r>
                <a:rPr lang="el-GR" altLang="en-US" sz="2400" b="1" dirty="0">
                  <a:solidFill>
                    <a:prstClr val="black"/>
                  </a:solidFill>
                  <a:latin typeface="Calibri"/>
                  <a:cs typeface="Times New Roman" panose="02020603050405020304" pitchFamily="18" charset="0"/>
                </a:rPr>
                <a:t>μ</a:t>
              </a:r>
              <a:r>
                <a:rPr lang="en-US" altLang="en-US" sz="2400" b="1" baseline="-25000" dirty="0">
                  <a:solidFill>
                    <a:prstClr val="black"/>
                  </a:solidFill>
                  <a:latin typeface="Calibri"/>
                  <a:cs typeface="Times New Roman" panose="02020603050405020304" pitchFamily="18" charset="0"/>
                </a:rPr>
                <a:t>LW</a:t>
              </a:r>
              <a:r>
                <a:rPr lang="en-US" altLang="en-US" sz="2400" b="1" dirty="0">
                  <a:solidFill>
                    <a:prstClr val="black"/>
                  </a:solidFill>
                  <a:latin typeface="Calibri"/>
                  <a:cs typeface="Times New Roman" panose="02020603050405020304" pitchFamily="18" charset="0"/>
                </a:rPr>
                <a:t> (I</a:t>
              </a:r>
              <a:r>
                <a:rPr lang="en-US" altLang="en-US" sz="2400" b="1" baseline="-25000" dirty="0">
                  <a:solidFill>
                    <a:prstClr val="black"/>
                  </a:solidFill>
                  <a:latin typeface="Calibri"/>
                  <a:cs typeface="Times New Roman" panose="02020603050405020304" pitchFamily="18" charset="0"/>
                </a:rPr>
                <a:t>1</a:t>
              </a:r>
              <a:r>
                <a:rPr lang="en-US" altLang="en-US" sz="2400" b="1" baseline="30000" dirty="0">
                  <a:solidFill>
                    <a:prstClr val="black"/>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 X </a:t>
              </a:r>
              <a:r>
                <a:rPr lang="el-GR" altLang="en-US" sz="2400" b="1" dirty="0">
                  <a:solidFill>
                    <a:prstClr val="black"/>
                  </a:solidFill>
                  <a:latin typeface="Calibri"/>
                  <a:cs typeface="Times New Roman" panose="02020603050405020304" pitchFamily="18" charset="0"/>
                </a:rPr>
                <a:t>μ</a:t>
              </a:r>
              <a:r>
                <a:rPr lang="en-US" altLang="en-US" sz="2400" b="1" baseline="-25000" dirty="0">
                  <a:solidFill>
                    <a:prstClr val="black"/>
                  </a:solidFill>
                  <a:latin typeface="Calibri"/>
                  <a:cs typeface="Times New Roman" panose="02020603050405020304" pitchFamily="18" charset="0"/>
                </a:rPr>
                <a:t>SM</a:t>
              </a: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2</a:t>
              </a:r>
              <a:r>
                <a:rPr lang="en-US" altLang="en-US" sz="2400" b="1" baseline="30000" dirty="0">
                  <a:solidFill>
                    <a:prstClr val="black"/>
                  </a:solidFill>
                  <a:latin typeface="Calibri"/>
                  <a:cs typeface="Times New Roman" panose="02020603050405020304" pitchFamily="18" charset="0"/>
                </a:rPr>
                <a:t>*</a:t>
              </a:r>
              <a:r>
                <a:rPr lang="en-US" altLang="en-US" sz="2400" b="1" dirty="0">
                  <a:solidFill>
                    <a:prstClr val="black"/>
                  </a:solidFill>
                  <a:latin typeface="Calibri"/>
                  <a:cs typeface="Times New Roman" panose="02020603050405020304" pitchFamily="18" charset="0"/>
                </a:rPr>
                <a:t>)</a:t>
              </a:r>
            </a:p>
            <a:p>
              <a:pPr eaLnBrk="1" hangingPunct="1"/>
              <a:r>
                <a:rPr lang="en-US" altLang="en-US" sz="2400" b="1" dirty="0">
                  <a:solidFill>
                    <a:prstClr val="black"/>
                  </a:solidFill>
                  <a:latin typeface="Calibri"/>
                  <a:cs typeface="Times New Roman" panose="02020603050405020304" pitchFamily="18" charset="0"/>
                </a:rPr>
                <a:t>Similarly, we get w</a:t>
              </a:r>
              <a:r>
                <a:rPr lang="en-US" altLang="en-US" sz="2400" b="1" baseline="-25000" dirty="0">
                  <a:solidFill>
                    <a:prstClr val="black"/>
                  </a:solidFill>
                  <a:latin typeface="Calibri"/>
                  <a:cs typeface="Times New Roman" panose="02020603050405020304" pitchFamily="18" charset="0"/>
                </a:rPr>
                <a:t>2</a:t>
              </a:r>
              <a:r>
                <a:rPr lang="en-US" altLang="en-US" sz="2400" b="1" dirty="0">
                  <a:solidFill>
                    <a:prstClr val="black"/>
                  </a:solidFill>
                  <a:latin typeface="Calibri"/>
                  <a:cs typeface="Times New Roman" panose="02020603050405020304" pitchFamily="18" charset="0"/>
                </a:rPr>
                <a:t>, w</a:t>
              </a:r>
              <a:r>
                <a:rPr lang="en-US" altLang="en-US" sz="2400" b="1" baseline="-25000" dirty="0">
                  <a:solidFill>
                    <a:prstClr val="black"/>
                  </a:solidFill>
                  <a:latin typeface="Calibri"/>
                  <a:cs typeface="Times New Roman" panose="02020603050405020304" pitchFamily="18" charset="0"/>
                </a:rPr>
                <a:t>4</a:t>
              </a:r>
              <a:r>
                <a:rPr lang="en-US" altLang="en-US" sz="2400" b="1" dirty="0">
                  <a:solidFill>
                    <a:prstClr val="black"/>
                  </a:solidFill>
                  <a:latin typeface="Calibri"/>
                  <a:cs typeface="Times New Roman" panose="02020603050405020304" pitchFamily="18" charset="0"/>
                </a:rPr>
                <a:t> and w</a:t>
              </a:r>
              <a:r>
                <a:rPr lang="en-US" altLang="en-US" sz="2400" b="1" baseline="-25000" dirty="0">
                  <a:solidFill>
                    <a:prstClr val="black"/>
                  </a:solidFill>
                  <a:latin typeface="Calibri"/>
                  <a:cs typeface="Times New Roman" panose="02020603050405020304" pitchFamily="18" charset="0"/>
                </a:rPr>
                <a:t>5</a:t>
              </a:r>
            </a:p>
            <a:p>
              <a:pPr eaLnBrk="1" hangingPunct="1"/>
              <a:r>
                <a:rPr lang="en-US" altLang="en-US" sz="2400" b="1" dirty="0">
                  <a:solidFill>
                    <a:prstClr val="black"/>
                  </a:solidFill>
                  <a:latin typeface="Calibri"/>
                  <a:cs typeface="Times New Roman" panose="02020603050405020304" pitchFamily="18" charset="0"/>
                </a:rPr>
                <a:t>Calculate normalized firing strength of each rule</a:t>
              </a:r>
            </a:p>
            <a:p>
              <a:pPr eaLnBrk="1" hangingPunct="1"/>
              <a:endParaRPr lang="en-US" altLang="en-US" sz="2400" baseline="-25000" dirty="0">
                <a:solidFill>
                  <a:prstClr val="black"/>
                </a:solidFill>
                <a:latin typeface="Times New Roman" panose="02020603050405020304" pitchFamily="18" charset="0"/>
                <a:cs typeface="Times New Roman" panose="02020603050405020304" pitchFamily="18" charset="0"/>
              </a:endParaRPr>
            </a:p>
          </p:txBody>
        </p:sp>
      </p:grpSp>
      <p:graphicFrame>
        <p:nvGraphicFramePr>
          <p:cNvPr id="11" name="Object 2"/>
          <p:cNvGraphicFramePr>
            <a:graphicFrameLocks noChangeAspect="1"/>
          </p:cNvGraphicFramePr>
          <p:nvPr>
            <p:extLst/>
          </p:nvPr>
        </p:nvGraphicFramePr>
        <p:xfrm>
          <a:off x="2193925" y="4103688"/>
          <a:ext cx="3413125" cy="971550"/>
        </p:xfrm>
        <a:graphic>
          <a:graphicData uri="http://schemas.openxmlformats.org/presentationml/2006/ole">
            <mc:AlternateContent xmlns:mc="http://schemas.openxmlformats.org/markup-compatibility/2006">
              <mc:Choice xmlns:v="urn:schemas-microsoft-com:vml" Requires="v">
                <p:oleObj spid="_x0000_s7188" name="Equation" r:id="rId6" imgW="1574640" imgH="431640" progId="Equation.3">
                  <p:embed/>
                </p:oleObj>
              </mc:Choice>
              <mc:Fallback>
                <p:oleObj name="Equation" r:id="rId6" imgW="1574640" imgH="431640" progId="Equation.3">
                  <p:embed/>
                  <p:pic>
                    <p:nvPicPr>
                      <p:cNvPr id="0" name=""/>
                      <p:cNvPicPr>
                        <a:picLocks noChangeAspect="1" noChangeArrowheads="1"/>
                      </p:cNvPicPr>
                      <p:nvPr/>
                    </p:nvPicPr>
                    <p:blipFill>
                      <a:blip r:embed="rId7"/>
                      <a:srcRect/>
                      <a:stretch>
                        <a:fillRect/>
                      </a:stretch>
                    </p:blipFill>
                    <p:spPr bwMode="auto">
                      <a:xfrm>
                        <a:off x="2193925" y="4103688"/>
                        <a:ext cx="34131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ectangle 1"/>
          <p:cNvSpPr/>
          <p:nvPr/>
        </p:nvSpPr>
        <p:spPr>
          <a:xfrm>
            <a:off x="1638301" y="5273030"/>
            <a:ext cx="2456122" cy="461665"/>
          </a:xfrm>
          <a:prstGeom prst="rect">
            <a:avLst/>
          </a:prstGeom>
        </p:spPr>
        <p:txBody>
          <a:bodyPr wrap="none">
            <a:spAutoFit/>
          </a:bodyPr>
          <a:lstStyle/>
          <a:p>
            <a:pPr fontAlgn="base">
              <a:spcBef>
                <a:spcPct val="0"/>
              </a:spcBef>
              <a:spcAft>
                <a:spcPct val="0"/>
              </a:spcAft>
              <a:defRPr/>
            </a:pPr>
            <a:r>
              <a:rPr lang="en-US" altLang="en-US" sz="2400" b="1" kern="0" dirty="0">
                <a:solidFill>
                  <a:prstClr val="black"/>
                </a:solidFill>
                <a:cs typeface="Times New Roman" panose="02020603050405020304" pitchFamily="18" charset="0"/>
              </a:rPr>
              <a:t>Similarly, we get </a:t>
            </a:r>
          </a:p>
        </p:txBody>
      </p:sp>
      <p:graphicFrame>
        <p:nvGraphicFramePr>
          <p:cNvPr id="12" name="Object 2"/>
          <p:cNvGraphicFramePr>
            <a:graphicFrameLocks noChangeAspect="1"/>
          </p:cNvGraphicFramePr>
          <p:nvPr>
            <p:extLst/>
          </p:nvPr>
        </p:nvGraphicFramePr>
        <p:xfrm>
          <a:off x="3906838" y="5291138"/>
          <a:ext cx="2117725" cy="536575"/>
        </p:xfrm>
        <a:graphic>
          <a:graphicData uri="http://schemas.openxmlformats.org/presentationml/2006/ole">
            <mc:AlternateContent xmlns:mc="http://schemas.openxmlformats.org/markup-compatibility/2006">
              <mc:Choice xmlns:v="urn:schemas-microsoft-com:vml" Requires="v">
                <p:oleObj spid="_x0000_s7189" name="Equation" r:id="rId8" imgW="736560" imgH="253800" progId="Equation.3">
                  <p:embed/>
                </p:oleObj>
              </mc:Choice>
              <mc:Fallback>
                <p:oleObj name="Equation" r:id="rId8" imgW="736560" imgH="253800" progId="Equation.3">
                  <p:embed/>
                  <p:pic>
                    <p:nvPicPr>
                      <p:cNvPr id="0" name=""/>
                      <p:cNvPicPr>
                        <a:picLocks noChangeAspect="1" noChangeArrowheads="1"/>
                      </p:cNvPicPr>
                      <p:nvPr/>
                    </p:nvPicPr>
                    <p:blipFill>
                      <a:blip r:embed="rId9"/>
                      <a:srcRect/>
                      <a:stretch>
                        <a:fillRect/>
                      </a:stretch>
                    </p:blipFill>
                    <p:spPr bwMode="auto">
                      <a:xfrm>
                        <a:off x="3906838" y="5291138"/>
                        <a:ext cx="211772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10371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69719" y="0"/>
            <a:ext cx="10387445" cy="5001491"/>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821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821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8" name="Group 47"/>
          <p:cNvGrpSpPr/>
          <p:nvPr/>
        </p:nvGrpSpPr>
        <p:grpSpPr>
          <a:xfrm>
            <a:off x="169720" y="477176"/>
            <a:ext cx="9057406" cy="4524315"/>
            <a:chOff x="192232" y="751609"/>
            <a:chExt cx="9057406" cy="4524315"/>
          </a:xfrm>
        </p:grpSpPr>
        <p:grpSp>
          <p:nvGrpSpPr>
            <p:cNvPr id="49" name="Group 48"/>
            <p:cNvGrpSpPr/>
            <p:nvPr/>
          </p:nvGrpSpPr>
          <p:grpSpPr>
            <a:xfrm>
              <a:off x="192232" y="751609"/>
              <a:ext cx="9057406" cy="4524315"/>
              <a:chOff x="192232" y="751609"/>
              <a:chExt cx="9057406" cy="4524315"/>
            </a:xfrm>
          </p:grpSpPr>
          <p:sp>
            <p:nvSpPr>
              <p:cNvPr id="53" name="TextBox 1"/>
              <p:cNvSpPr txBox="1">
                <a:spLocks noChangeArrowheads="1"/>
              </p:cNvSpPr>
              <p:nvPr/>
            </p:nvSpPr>
            <p:spPr bwMode="auto">
              <a:xfrm>
                <a:off x="192232" y="883456"/>
                <a:ext cx="150495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buFont typeface="Arial" panose="020B0604020202020204" pitchFamily="34" charset="0"/>
                  <a:buChar char="•"/>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0000FF"/>
                    </a:solidFill>
                    <a:latin typeface="Times New Roman" panose="02020603050405020304" pitchFamily="18" charset="0"/>
                    <a:cs typeface="Times New Roman" panose="02020603050405020304" pitchFamily="18" charset="0"/>
                  </a:rPr>
                  <a:t>Layer 5:</a:t>
                </a: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0000FF"/>
                    </a:solidFill>
                    <a:latin typeface="Times New Roman" panose="02020603050405020304" pitchFamily="18" charset="0"/>
                    <a:cs typeface="Times New Roman" panose="02020603050405020304" pitchFamily="18" charset="0"/>
                  </a:rPr>
                  <a:t>Layer 6:</a:t>
                </a: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buFont typeface="Arial" panose="020B0604020202020204" pitchFamily="34" charset="0"/>
                  <a:buChar char="•"/>
                  <a:defRPr/>
                </a:pPr>
                <a:endParaRPr lang="en-US" altLang="en-US" sz="2400" b="1" kern="0" dirty="0">
                  <a:solidFill>
                    <a:prstClr val="black"/>
                  </a:solidFill>
                  <a:latin typeface="Times New Roman" panose="02020603050405020304" pitchFamily="18" charset="0"/>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Times New Roman" panose="02020603050405020304" pitchFamily="18" charset="0"/>
                    <a:cs typeface="Times New Roman" panose="02020603050405020304" pitchFamily="18" charset="0"/>
                  </a:rPr>
                  <a:t>        </a:t>
                </a:r>
                <a:r>
                  <a:rPr lang="en-US" altLang="en-US" sz="2400" b="1" kern="0" dirty="0">
                    <a:solidFill>
                      <a:srgbClr val="AD1F1F"/>
                    </a:solidFill>
                    <a:latin typeface="Times New Roman" panose="02020603050405020304" pitchFamily="18" charset="0"/>
                    <a:cs typeface="Times New Roman" panose="02020603050405020304" pitchFamily="18" charset="0"/>
                  </a:rPr>
                  <a:t>Note:</a:t>
                </a:r>
              </a:p>
            </p:txBody>
          </p:sp>
          <p:sp>
            <p:nvSpPr>
              <p:cNvPr id="54" name="TextBox 2"/>
              <p:cNvSpPr txBox="1">
                <a:spLocks noChangeArrowheads="1"/>
              </p:cNvSpPr>
              <p:nvPr/>
            </p:nvSpPr>
            <p:spPr bwMode="auto">
              <a:xfrm>
                <a:off x="1750867" y="751609"/>
                <a:ext cx="7498771"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Output is calculated as the product of normalized firing strength and output of the corresponding fired rule y</a:t>
                </a: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	</a:t>
                </a: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Overall output</a:t>
                </a:r>
              </a:p>
              <a:p>
                <a:pPr eaLnBrk="1" fontAlgn="base" hangingPunct="1">
                  <a:spcBef>
                    <a:spcPct val="0"/>
                  </a:spcBef>
                  <a:spcAft>
                    <a:spcPct val="0"/>
                  </a:spcAft>
                  <a:defRPr/>
                </a:pPr>
                <a:endParaRPr lang="en-US" altLang="en-US" sz="2400" b="1" kern="0" dirty="0">
                  <a:solidFill>
                    <a:prstClr val="black"/>
                  </a:solidFill>
                  <a:latin typeface="Calibri"/>
                  <a:cs typeface="Times New Roman" panose="02020603050405020304" pitchFamily="18" charset="0"/>
                </a:endParaRPr>
              </a:p>
              <a:p>
                <a:pPr eaLnBrk="1" fontAlgn="base" hangingPunct="1">
                  <a:spcBef>
                    <a:spcPct val="0"/>
                  </a:spcBef>
                  <a:spcAft>
                    <a:spcPct val="0"/>
                  </a:spcAft>
                  <a:defRPr/>
                </a:pPr>
                <a:r>
                  <a:rPr lang="en-US" altLang="en-US" sz="2400" b="1" kern="0" dirty="0">
                    <a:solidFill>
                      <a:prstClr val="black"/>
                    </a:solidFill>
                    <a:latin typeface="Calibri"/>
                    <a:cs typeface="Times New Roman" panose="02020603050405020304" pitchFamily="18" charset="0"/>
                  </a:rPr>
                  <a:t>Performance depends on membership function distributions of input variables: </a:t>
                </a:r>
                <a:r>
                  <a:rPr lang="en-US" altLang="en-US" sz="2400" b="1" kern="0" dirty="0" err="1">
                    <a:solidFill>
                      <a:prstClr val="black"/>
                    </a:solidFill>
                    <a:latin typeface="Calibri"/>
                    <a:cs typeface="Times New Roman" panose="02020603050405020304" pitchFamily="18" charset="0"/>
                  </a:rPr>
                  <a:t>a</a:t>
                </a:r>
                <a:r>
                  <a:rPr lang="en-US" altLang="en-US" sz="2400" b="1" kern="0" baseline="-25000" dirty="0" err="1">
                    <a:solidFill>
                      <a:prstClr val="black"/>
                    </a:solidFill>
                    <a:latin typeface="Calibri"/>
                    <a:cs typeface="Times New Roman" panose="02020603050405020304" pitchFamily="18" charset="0"/>
                  </a:rPr>
                  <a:t>i</a:t>
                </a:r>
                <a:r>
                  <a:rPr lang="en-US" altLang="en-US" sz="2400" b="1" kern="0" dirty="0">
                    <a:solidFill>
                      <a:prstClr val="black"/>
                    </a:solidFill>
                    <a:latin typeface="Calibri"/>
                    <a:cs typeface="Times New Roman" panose="02020603050405020304" pitchFamily="18" charset="0"/>
                  </a:rPr>
                  <a:t>, b</a:t>
                </a:r>
                <a:r>
                  <a:rPr lang="en-US" altLang="en-US" sz="2400" b="1" kern="0" baseline="-25000" dirty="0">
                    <a:solidFill>
                      <a:prstClr val="black"/>
                    </a:solidFill>
                    <a:latin typeface="Calibri"/>
                    <a:cs typeface="Times New Roman" panose="02020603050405020304" pitchFamily="18" charset="0"/>
                  </a:rPr>
                  <a:t>i</a:t>
                </a:r>
                <a:r>
                  <a:rPr lang="en-US" altLang="en-US" sz="2400" b="1" kern="0" dirty="0">
                    <a:solidFill>
                      <a:prstClr val="black"/>
                    </a:solidFill>
                    <a:latin typeface="Calibri"/>
                    <a:cs typeface="Times New Roman" panose="02020603050405020304" pitchFamily="18" charset="0"/>
                  </a:rPr>
                  <a:t>, c</a:t>
                </a:r>
                <a:r>
                  <a:rPr lang="en-US" altLang="en-US" sz="2400" b="1" kern="0" baseline="-25000" dirty="0">
                    <a:solidFill>
                      <a:prstClr val="black"/>
                    </a:solidFill>
                    <a:latin typeface="Calibri"/>
                    <a:cs typeface="Times New Roman" panose="02020603050405020304" pitchFamily="18" charset="0"/>
                  </a:rPr>
                  <a:t>i</a:t>
                </a:r>
              </a:p>
            </p:txBody>
          </p:sp>
        </p:grpSp>
        <p:graphicFrame>
          <p:nvGraphicFramePr>
            <p:cNvPr id="52" name="Object 4"/>
            <p:cNvGraphicFramePr>
              <a:graphicFrameLocks noChangeAspect="1"/>
            </p:cNvGraphicFramePr>
            <p:nvPr>
              <p:extLst/>
            </p:nvPr>
          </p:nvGraphicFramePr>
          <p:xfrm>
            <a:off x="4059525" y="3643108"/>
            <a:ext cx="4981575" cy="538163"/>
          </p:xfrm>
          <a:graphic>
            <a:graphicData uri="http://schemas.openxmlformats.org/presentationml/2006/ole">
              <mc:AlternateContent xmlns:mc="http://schemas.openxmlformats.org/markup-compatibility/2006">
                <mc:Choice xmlns:v="urn:schemas-microsoft-com:vml" Requires="v">
                  <p:oleObj spid="_x0000_s8212" name="Equation" r:id="rId6" imgW="2336760" imgH="253800" progId="Equation.3">
                    <p:embed/>
                  </p:oleObj>
                </mc:Choice>
                <mc:Fallback>
                  <p:oleObj name="Equation" r:id="rId6" imgW="2336760" imgH="253800" progId="Equation.3">
                    <p:embed/>
                    <p:pic>
                      <p:nvPicPr>
                        <p:cNvPr id="0" name=""/>
                        <p:cNvPicPr>
                          <a:picLocks noChangeAspect="1" noChangeArrowheads="1"/>
                        </p:cNvPicPr>
                        <p:nvPr/>
                      </p:nvPicPr>
                      <p:blipFill>
                        <a:blip r:embed="rId7"/>
                        <a:srcRect/>
                        <a:stretch>
                          <a:fillRect/>
                        </a:stretch>
                      </p:blipFill>
                      <p:spPr bwMode="auto">
                        <a:xfrm>
                          <a:off x="4059525" y="3643108"/>
                          <a:ext cx="4981575"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 name="Object 2"/>
          <p:cNvGraphicFramePr>
            <a:graphicFrameLocks noChangeAspect="1"/>
          </p:cNvGraphicFramePr>
          <p:nvPr>
            <p:extLst/>
          </p:nvPr>
        </p:nvGraphicFramePr>
        <p:xfrm>
          <a:off x="3331588" y="1249507"/>
          <a:ext cx="1765300" cy="1892300"/>
        </p:xfrm>
        <a:graphic>
          <a:graphicData uri="http://schemas.openxmlformats.org/presentationml/2006/ole">
            <mc:AlternateContent xmlns:mc="http://schemas.openxmlformats.org/markup-compatibility/2006">
              <mc:Choice xmlns:v="urn:schemas-microsoft-com:vml" Requires="v">
                <p:oleObj spid="_x0000_s8213" name="Equation" r:id="rId8" imgW="1765080" imgH="1892160" progId="Equation.DSMT4">
                  <p:embed/>
                </p:oleObj>
              </mc:Choice>
              <mc:Fallback>
                <p:oleObj name="Equation" r:id="rId8" imgW="1765080" imgH="1892160" progId="Equation.DSMT4">
                  <p:embed/>
                  <p:pic>
                    <p:nvPicPr>
                      <p:cNvPr id="0" name=""/>
                      <p:cNvPicPr/>
                      <p:nvPr/>
                    </p:nvPicPr>
                    <p:blipFill>
                      <a:blip r:embed="rId9"/>
                      <a:stretch>
                        <a:fillRect/>
                      </a:stretch>
                    </p:blipFill>
                    <p:spPr>
                      <a:xfrm>
                        <a:off x="3331588" y="1249507"/>
                        <a:ext cx="1765300" cy="1892300"/>
                      </a:xfrm>
                      <a:prstGeom prst="rect">
                        <a:avLst/>
                      </a:prstGeom>
                    </p:spPr>
                  </p:pic>
                </p:oleObj>
              </mc:Fallback>
            </mc:AlternateContent>
          </a:graphicData>
        </a:graphic>
      </p:graphicFrame>
      <p:sp>
        <p:nvSpPr>
          <p:cNvPr id="55" name="TextBox 6"/>
          <p:cNvSpPr txBox="1">
            <a:spLocks noChangeArrowheads="1"/>
          </p:cNvSpPr>
          <p:nvPr/>
        </p:nvSpPr>
        <p:spPr bwMode="auto">
          <a:xfrm>
            <a:off x="270164" y="5037282"/>
            <a:ext cx="84270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r>
              <a:rPr lang="en-US" altLang="en-US" sz="2400" b="1" dirty="0">
                <a:solidFill>
                  <a:srgbClr val="0000FF"/>
                </a:solidFill>
                <a:latin typeface="Calibri"/>
                <a:cs typeface="Times New Roman" panose="02020603050405020304" pitchFamily="18" charset="0"/>
              </a:rPr>
              <a:t>Tuning of ANFIS    </a:t>
            </a:r>
            <a:r>
              <a:rPr lang="en-US" altLang="en-US" sz="2400" b="1" dirty="0">
                <a:solidFill>
                  <a:prstClr val="black"/>
                </a:solidFill>
                <a:latin typeface="Calibri"/>
                <a:cs typeface="Times New Roman" panose="02020603050405020304" pitchFamily="18" charset="0"/>
              </a:rPr>
              <a:t>GA </a:t>
            </a:r>
            <a:r>
              <a:rPr lang="en-US" altLang="en-US" sz="2400" dirty="0">
                <a:solidFill>
                  <a:prstClr val="black"/>
                </a:solidFill>
                <a:latin typeface="Calibri"/>
                <a:cs typeface="Times New Roman" panose="02020603050405020304" pitchFamily="18" charset="0"/>
              </a:rPr>
              <a:t>             </a:t>
            </a:r>
            <a:r>
              <a:rPr lang="en-US" altLang="en-US" sz="2400" b="1" dirty="0">
                <a:solidFill>
                  <a:srgbClr val="AD1F1F"/>
                </a:solidFill>
                <a:latin typeface="Times New Roman" panose="02020603050405020304" pitchFamily="18" charset="0"/>
                <a:cs typeface="Times New Roman" panose="02020603050405020304" pitchFamily="18" charset="0"/>
              </a:rPr>
              <a:t>Genetic Neuro-Fuzzy System</a:t>
            </a:r>
          </a:p>
        </p:txBody>
      </p:sp>
      <p:sp>
        <p:nvSpPr>
          <p:cNvPr id="56" name="Right Arrow 55"/>
          <p:cNvSpPr/>
          <p:nvPr/>
        </p:nvSpPr>
        <p:spPr>
          <a:xfrm>
            <a:off x="3109338" y="5115714"/>
            <a:ext cx="762000" cy="304800"/>
          </a:xfrm>
          <a:prstGeom prst="rightArrow">
            <a:avLst/>
          </a:prstGeom>
          <a:solidFill>
            <a:sysClr val="window" lastClr="FFFFFF">
              <a:alpha val="0"/>
            </a:sysClr>
          </a:solidFill>
          <a:ln w="25400" cap="flat" cmpd="sng" algn="ctr">
            <a:solidFill>
              <a:sysClr val="windowText" lastClr="000000"/>
            </a:solidFill>
            <a:prstDash val="solid"/>
          </a:ln>
          <a:effectLst/>
        </p:spPr>
        <p:txBody>
          <a:bodyPr anchor="ctr"/>
          <a:lstStyle/>
          <a:p>
            <a:pPr algn="ctr" fontAlgn="base">
              <a:spcBef>
                <a:spcPct val="0"/>
              </a:spcBef>
              <a:spcAft>
                <a:spcPct val="0"/>
              </a:spcAft>
              <a:defRPr/>
            </a:pPr>
            <a:endParaRPr lang="en-US" kern="0">
              <a:solidFill>
                <a:prstClr val="white"/>
              </a:solidFill>
              <a:latin typeface="Franklin Gothic Book"/>
            </a:endParaRPr>
          </a:p>
        </p:txBody>
      </p:sp>
    </p:spTree>
    <p:extLst>
      <p:ext uri="{BB962C8B-B14F-4D97-AF65-F5344CB8AC3E}">
        <p14:creationId xmlns:p14="http://schemas.microsoft.com/office/powerpoint/2010/main" val="1078827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922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922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398585" y="527050"/>
            <a:ext cx="5718197" cy="584777"/>
          </a:xfrm>
          <a:prstGeom prst="rect">
            <a:avLst/>
          </a:prstGeom>
          <a:solidFill>
            <a:srgbClr val="92D050">
              <a:tint val="66000"/>
              <a:satMod val="160000"/>
            </a:srgbClr>
          </a:solidFill>
          <a:ln w="6350" cap="flat" cmpd="sng" algn="ctr">
            <a:noFill/>
            <a:prstDash val="solid"/>
          </a:ln>
          <a:effectLst/>
          <a:scene3d>
            <a:camera prst="orthographicFront"/>
            <a:lightRig rig="threePt" dir="t"/>
          </a:scene3d>
          <a:sp3d>
            <a:bevelT/>
          </a:sp3d>
        </p:spPr>
        <p:txBody>
          <a:bodyPr rtlCol="0" anchor="ctr"/>
          <a:lstStyle/>
          <a:p>
            <a:r>
              <a:rPr lang="en-US" sz="3600" b="1" dirty="0">
                <a:solidFill>
                  <a:srgbClr val="4472C4"/>
                </a:solidFill>
                <a:latin typeface="Georgia" panose="02040502050405020303" pitchFamily="18" charset="0"/>
              </a:rPr>
              <a:t>Numerical Example</a:t>
            </a:r>
          </a:p>
        </p:txBody>
      </p:sp>
      <p:sp>
        <p:nvSpPr>
          <p:cNvPr id="8" name="TextBox 7"/>
          <p:cNvSpPr txBox="1"/>
          <p:nvPr/>
        </p:nvSpPr>
        <p:spPr>
          <a:xfrm>
            <a:off x="190501" y="1136072"/>
            <a:ext cx="11852563" cy="1938992"/>
          </a:xfrm>
          <a:prstGeom prst="rect">
            <a:avLst/>
          </a:prstGeom>
          <a:noFill/>
        </p:spPr>
        <p:txBody>
          <a:bodyPr wrap="square" rtlCol="0">
            <a:spAutoFit/>
          </a:bodyPr>
          <a:lstStyle/>
          <a:p>
            <a:pPr algn="just"/>
            <a:r>
              <a:rPr lang="en-US" sz="2400" b="1" dirty="0">
                <a:solidFill>
                  <a:prstClr val="black"/>
                </a:solidFill>
              </a:rPr>
              <a:t>Below figure shows the schematic view of an ANFIS used to model a process having two inputs: I</a:t>
            </a:r>
            <a:r>
              <a:rPr lang="en-US" sz="2400" b="1" baseline="-25000" dirty="0">
                <a:solidFill>
                  <a:prstClr val="black"/>
                </a:solidFill>
              </a:rPr>
              <a:t>1</a:t>
            </a:r>
            <a:r>
              <a:rPr lang="en-US" sz="2400" b="1" dirty="0">
                <a:solidFill>
                  <a:prstClr val="black"/>
                </a:solidFill>
              </a:rPr>
              <a:t> , I</a:t>
            </a:r>
            <a:r>
              <a:rPr lang="en-US" sz="2400" b="1" baseline="-25000" dirty="0">
                <a:solidFill>
                  <a:prstClr val="black"/>
                </a:solidFill>
              </a:rPr>
              <a:t>2</a:t>
            </a:r>
            <a:r>
              <a:rPr lang="en-US" sz="2400" b="1" dirty="0">
                <a:solidFill>
                  <a:prstClr val="black"/>
                </a:solidFill>
              </a:rPr>
              <a:t> and one output O. The network consists of six layers. Two linguistic terms, such as LW (Low) and H (High) have been utilized to represent first input I</a:t>
            </a:r>
            <a:r>
              <a:rPr lang="en-US" sz="2400" b="1" baseline="-25000" dirty="0">
                <a:solidFill>
                  <a:prstClr val="black"/>
                </a:solidFill>
              </a:rPr>
              <a:t>1</a:t>
            </a:r>
            <a:r>
              <a:rPr lang="en-US" sz="2400" b="1" dirty="0">
                <a:solidFill>
                  <a:prstClr val="black"/>
                </a:solidFill>
              </a:rPr>
              <a:t>. Similarly, the second input I</a:t>
            </a:r>
            <a:r>
              <a:rPr lang="en-US" sz="2400" b="1" baseline="-25000" dirty="0">
                <a:solidFill>
                  <a:prstClr val="black"/>
                </a:solidFill>
              </a:rPr>
              <a:t>2</a:t>
            </a:r>
            <a:r>
              <a:rPr lang="en-US" sz="2400" b="1" dirty="0">
                <a:solidFill>
                  <a:prstClr val="black"/>
                </a:solidFill>
              </a:rPr>
              <a:t> has been expressed using two other linguistic terms, namely SM (Small) and LR (Large). </a:t>
            </a:r>
            <a:endParaRPr lang="en-US" dirty="0">
              <a:solidFill>
                <a:prstClr val="black"/>
              </a:solidFill>
            </a:endParaRPr>
          </a:p>
        </p:txBody>
      </p:sp>
      <p:pic>
        <p:nvPicPr>
          <p:cNvPr id="2" name="Picture 1"/>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rot="16200000">
            <a:off x="3507053" y="813622"/>
            <a:ext cx="3191285" cy="6906269"/>
          </a:xfrm>
          <a:prstGeom prst="rect">
            <a:avLst/>
          </a:prstGeom>
        </p:spPr>
      </p:pic>
    </p:spTree>
    <p:extLst>
      <p:ext uri="{BB962C8B-B14F-4D97-AF65-F5344CB8AC3E}">
        <p14:creationId xmlns:p14="http://schemas.microsoft.com/office/powerpoint/2010/main" val="774099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025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025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90501" y="554181"/>
            <a:ext cx="11852563" cy="3785652"/>
          </a:xfrm>
          <a:prstGeom prst="rect">
            <a:avLst/>
          </a:prstGeom>
          <a:noFill/>
        </p:spPr>
        <p:txBody>
          <a:bodyPr wrap="square" rtlCol="0">
            <a:spAutoFit/>
          </a:bodyPr>
          <a:lstStyle/>
          <a:p>
            <a:pPr algn="just"/>
            <a:r>
              <a:rPr lang="en-US" sz="2400" b="1" dirty="0">
                <a:solidFill>
                  <a:prstClr val="black"/>
                </a:solidFill>
              </a:rPr>
              <a:t>The connecting weights (expressed in the normalized form from 0.0 to 1.0) between the nodes of first and second layers are denoted by [V] matrix. The membership function distributions of the input variables are assumed to be triangular in nature. </a:t>
            </a: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965086" y="702768"/>
            <a:ext cx="2442556" cy="4686299"/>
          </a:xfrm>
          <a:prstGeom prst="rect">
            <a:avLst/>
          </a:prstGeom>
        </p:spPr>
      </p:pic>
      <p:sp>
        <p:nvSpPr>
          <p:cNvPr id="11" name="TextBox 10"/>
          <p:cNvSpPr txBox="1"/>
          <p:nvPr/>
        </p:nvSpPr>
        <p:spPr>
          <a:xfrm>
            <a:off x="190501" y="4339618"/>
            <a:ext cx="8704117" cy="1569660"/>
          </a:xfrm>
          <a:prstGeom prst="rect">
            <a:avLst/>
          </a:prstGeom>
          <a:noFill/>
        </p:spPr>
        <p:txBody>
          <a:bodyPr wrap="square" rtlCol="0">
            <a:spAutoFit/>
          </a:bodyPr>
          <a:lstStyle/>
          <a:p>
            <a:pPr algn="just"/>
            <a:r>
              <a:rPr lang="en-US" sz="2400" b="1" dirty="0">
                <a:solidFill>
                  <a:prstClr val="black"/>
                </a:solidFill>
              </a:rPr>
              <a:t>The starting values of I</a:t>
            </a:r>
            <a:r>
              <a:rPr lang="en-US" sz="2400" b="1" baseline="-25000" dirty="0">
                <a:solidFill>
                  <a:prstClr val="black"/>
                </a:solidFill>
              </a:rPr>
              <a:t>1</a:t>
            </a:r>
            <a:r>
              <a:rPr lang="en-US" sz="2400" b="1" dirty="0">
                <a:solidFill>
                  <a:prstClr val="black"/>
                </a:solidFill>
              </a:rPr>
              <a:t> ( that is , I</a:t>
            </a:r>
            <a:r>
              <a:rPr lang="en-US" sz="2400" b="1" baseline="-25000" dirty="0">
                <a:solidFill>
                  <a:prstClr val="black"/>
                </a:solidFill>
              </a:rPr>
              <a:t>1</a:t>
            </a:r>
            <a:r>
              <a:rPr lang="en-US" sz="2400" b="1" baseline="30000" dirty="0">
                <a:solidFill>
                  <a:prstClr val="black"/>
                </a:solidFill>
              </a:rPr>
              <a:t>min</a:t>
            </a:r>
            <a:r>
              <a:rPr lang="en-US" sz="2400" b="1" baseline="-25000" dirty="0">
                <a:solidFill>
                  <a:prstClr val="black"/>
                </a:solidFill>
              </a:rPr>
              <a:t> </a:t>
            </a:r>
            <a:r>
              <a:rPr lang="en-US" sz="2400" b="1" dirty="0">
                <a:solidFill>
                  <a:prstClr val="black"/>
                </a:solidFill>
              </a:rPr>
              <a:t>) and I</a:t>
            </a:r>
            <a:r>
              <a:rPr lang="en-US" sz="2400" b="1" baseline="-25000" dirty="0">
                <a:solidFill>
                  <a:prstClr val="black"/>
                </a:solidFill>
              </a:rPr>
              <a:t>2</a:t>
            </a:r>
            <a:r>
              <a:rPr lang="en-US" sz="2400" b="1" dirty="0">
                <a:solidFill>
                  <a:prstClr val="black"/>
                </a:solidFill>
              </a:rPr>
              <a:t> ( that is, I</a:t>
            </a:r>
            <a:r>
              <a:rPr lang="en-US" sz="2400" b="1" baseline="-25000" dirty="0">
                <a:solidFill>
                  <a:prstClr val="black"/>
                </a:solidFill>
              </a:rPr>
              <a:t>2</a:t>
            </a:r>
            <a:r>
              <a:rPr lang="en-US" sz="2400" b="1" baseline="30000" dirty="0">
                <a:solidFill>
                  <a:prstClr val="black"/>
                </a:solidFill>
              </a:rPr>
              <a:t>min</a:t>
            </a:r>
            <a:r>
              <a:rPr lang="en-US" sz="2400" b="1" dirty="0">
                <a:solidFill>
                  <a:prstClr val="black"/>
                </a:solidFill>
              </a:rPr>
              <a:t> ) are assumed to be equal to 1.0 unit and 5.0 units, respectively. For the first input I</a:t>
            </a:r>
            <a:r>
              <a:rPr lang="en-US" sz="2400" b="1" baseline="-25000" dirty="0">
                <a:solidFill>
                  <a:prstClr val="black"/>
                </a:solidFill>
              </a:rPr>
              <a:t>1</a:t>
            </a:r>
            <a:r>
              <a:rPr lang="en-US" sz="2400" b="1" dirty="0">
                <a:solidFill>
                  <a:prstClr val="black"/>
                </a:solidFill>
              </a:rPr>
              <a:t> , the base width of LW and H right-angled triangles is kept equal to d</a:t>
            </a:r>
            <a:r>
              <a:rPr lang="en-US" sz="2400" b="1" baseline="-25000" dirty="0">
                <a:solidFill>
                  <a:prstClr val="black"/>
                </a:solidFill>
              </a:rPr>
              <a:t>1</a:t>
            </a:r>
            <a:r>
              <a:rPr lang="en-US" sz="2400" b="1" dirty="0">
                <a:solidFill>
                  <a:prstClr val="black"/>
                </a:solidFill>
              </a:rPr>
              <a:t> . </a:t>
            </a:r>
            <a:endParaRPr lang="en-US" dirty="0">
              <a:solidFill>
                <a:prstClr val="black"/>
              </a:solidFill>
            </a:endParaRPr>
          </a:p>
        </p:txBody>
      </p:sp>
    </p:spTree>
    <p:extLst>
      <p:ext uri="{BB962C8B-B14F-4D97-AF65-F5344CB8AC3E}">
        <p14:creationId xmlns:p14="http://schemas.microsoft.com/office/powerpoint/2010/main" val="2161721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1274"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1275"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4655" y="441722"/>
            <a:ext cx="11852563" cy="5539978"/>
          </a:xfrm>
          <a:prstGeom prst="rect">
            <a:avLst/>
          </a:prstGeom>
          <a:noFill/>
        </p:spPr>
        <p:txBody>
          <a:bodyPr wrap="square" rtlCol="0">
            <a:spAutoFit/>
          </a:bodyPr>
          <a:lstStyle/>
          <a:p>
            <a:pPr algn="just"/>
            <a:r>
              <a:rPr lang="en-US" sz="2400" b="1" dirty="0">
                <a:solidFill>
                  <a:prstClr val="black"/>
                </a:solidFill>
              </a:rPr>
              <a:t>Similarly, d</a:t>
            </a:r>
            <a:r>
              <a:rPr lang="en-US" sz="2400" b="1" baseline="-25000" dirty="0">
                <a:solidFill>
                  <a:prstClr val="black"/>
                </a:solidFill>
              </a:rPr>
              <a:t>2</a:t>
            </a:r>
            <a:r>
              <a:rPr lang="en-US" sz="2400" b="1" dirty="0">
                <a:solidFill>
                  <a:prstClr val="black"/>
                </a:solidFill>
              </a:rPr>
              <a:t> represents the base-width of SM and LR right-angled triangles. For simplicity, it has been assumed that  v</a:t>
            </a:r>
            <a:r>
              <a:rPr lang="en-US" sz="2400" b="1" baseline="-25000" dirty="0">
                <a:solidFill>
                  <a:prstClr val="black"/>
                </a:solidFill>
              </a:rPr>
              <a:t>11</a:t>
            </a:r>
            <a:r>
              <a:rPr lang="en-US" sz="2400" b="1" dirty="0">
                <a:solidFill>
                  <a:prstClr val="black"/>
                </a:solidFill>
              </a:rPr>
              <a:t> = v</a:t>
            </a:r>
            <a:r>
              <a:rPr lang="en-US" sz="2400" b="1" baseline="-25000" dirty="0">
                <a:solidFill>
                  <a:prstClr val="black"/>
                </a:solidFill>
              </a:rPr>
              <a:t>12</a:t>
            </a:r>
            <a:r>
              <a:rPr lang="en-US" sz="2400" b="1" dirty="0">
                <a:solidFill>
                  <a:prstClr val="black"/>
                </a:solidFill>
              </a:rPr>
              <a:t>  and 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24 .</a:t>
            </a:r>
            <a:endParaRPr lang="en-US" sz="2400" b="1" dirty="0">
              <a:solidFill>
                <a:prstClr val="black"/>
              </a:solidFill>
            </a:endParaRPr>
          </a:p>
          <a:p>
            <a:endParaRPr lang="en-US" sz="2400" dirty="0">
              <a:solidFill>
                <a:prstClr val="black"/>
              </a:solidFill>
            </a:endParaRPr>
          </a:p>
          <a:p>
            <a:pPr algn="just"/>
            <a:r>
              <a:rPr lang="en-US" sz="2400" b="1" dirty="0">
                <a:solidFill>
                  <a:prstClr val="black"/>
                </a:solidFill>
              </a:rPr>
              <a:t>Moreover, 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indicate the real values corresponding to the normalized weights         v</a:t>
            </a:r>
            <a:r>
              <a:rPr lang="en-US" sz="2400" b="1" baseline="-25000" dirty="0">
                <a:solidFill>
                  <a:prstClr val="black"/>
                </a:solidFill>
              </a:rPr>
              <a:t>11</a:t>
            </a:r>
            <a:r>
              <a:rPr lang="en-US" sz="2400" b="1" dirty="0">
                <a:solidFill>
                  <a:prstClr val="black"/>
                </a:solidFill>
              </a:rPr>
              <a:t> = v</a:t>
            </a:r>
            <a:r>
              <a:rPr lang="en-US" sz="2400" b="1" baseline="-25000" dirty="0">
                <a:solidFill>
                  <a:prstClr val="black"/>
                </a:solidFill>
              </a:rPr>
              <a:t>12</a:t>
            </a:r>
            <a:r>
              <a:rPr lang="en-US" sz="2400" b="1" dirty="0">
                <a:solidFill>
                  <a:prstClr val="black"/>
                </a:solidFill>
              </a:rPr>
              <a:t>  and 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24 ,</a:t>
            </a:r>
            <a:r>
              <a:rPr lang="en-US" sz="2400" b="1" dirty="0">
                <a:solidFill>
                  <a:prstClr val="black"/>
                </a:solidFill>
              </a:rPr>
              <a:t> respectively. As there are only two inputs and two linguistic terms have been utilized to represent each variable, there is a maximum of 2×2 = 4 possible rules. </a:t>
            </a:r>
          </a:p>
          <a:p>
            <a:pPr algn="just"/>
            <a:endParaRPr lang="en-US" sz="2400" b="1" dirty="0">
              <a:solidFill>
                <a:prstClr val="black"/>
              </a:solidFill>
            </a:endParaRPr>
          </a:p>
          <a:p>
            <a:pPr algn="just"/>
            <a:r>
              <a:rPr lang="en-US" sz="2400" b="1" dirty="0">
                <a:solidFill>
                  <a:prstClr val="black"/>
                </a:solidFill>
              </a:rPr>
              <a:t>According to the first-order Takagi and </a:t>
            </a:r>
            <a:r>
              <a:rPr lang="en-US" sz="2400" b="1" dirty="0" err="1">
                <a:solidFill>
                  <a:prstClr val="black"/>
                </a:solidFill>
              </a:rPr>
              <a:t>Sugeno’s</a:t>
            </a:r>
            <a:r>
              <a:rPr lang="en-US" sz="2400" b="1" dirty="0">
                <a:solidFill>
                  <a:prstClr val="black"/>
                </a:solidFill>
              </a:rPr>
              <a:t> model of FLC , </a:t>
            </a:r>
          </a:p>
          <a:p>
            <a:pPr algn="just"/>
            <a:r>
              <a:rPr lang="en-US" sz="2400" b="1" dirty="0">
                <a:solidFill>
                  <a:prstClr val="black"/>
                </a:solidFill>
              </a:rPr>
              <a:t>the rules can be expressed as follows:   </a:t>
            </a:r>
            <a:r>
              <a:rPr lang="en-US" altLang="en-US" sz="2400" b="1" dirty="0">
                <a:solidFill>
                  <a:prstClr val="black"/>
                </a:solidFill>
                <a:cs typeface="Times New Roman" panose="02020603050405020304" pitchFamily="18" charset="0"/>
              </a:rPr>
              <a:t>   </a:t>
            </a:r>
          </a:p>
          <a:p>
            <a:pPr algn="just"/>
            <a:r>
              <a:rPr lang="en-US" altLang="en-US" sz="2400" b="1" dirty="0">
                <a:solidFill>
                  <a:prstClr val="black"/>
                </a:solidFill>
                <a:cs typeface="Times New Roman" panose="02020603050405020304" pitchFamily="18" charset="0"/>
              </a:rPr>
              <a:t>         </a:t>
            </a:r>
          </a:p>
          <a:p>
            <a:pPr algn="just"/>
            <a:r>
              <a:rPr lang="en-US" altLang="en-US" sz="2400" b="1" i="1" dirty="0">
                <a:solidFill>
                  <a:prstClr val="black"/>
                </a:solidFill>
                <a:cs typeface="Times New Roman" panose="02020603050405020304" pitchFamily="18" charset="0"/>
              </a:rPr>
              <a:t>                                                               </a:t>
            </a:r>
            <a:r>
              <a:rPr lang="en-US" altLang="en-US" sz="2400" b="1" i="1" dirty="0" err="1">
                <a:solidFill>
                  <a:prstClr val="black"/>
                </a:solidFill>
                <a:cs typeface="Times New Roman" panose="02020603050405020304" pitchFamily="18" charset="0"/>
              </a:rPr>
              <a:t>y</a:t>
            </a:r>
            <a:r>
              <a:rPr lang="en-US" altLang="en-US" sz="2400" b="1" i="1" baseline="30000" dirty="0" err="1">
                <a:solidFill>
                  <a:prstClr val="black"/>
                </a:solidFill>
                <a:cs typeface="Times New Roman" panose="02020603050405020304" pitchFamily="18" charset="0"/>
              </a:rPr>
              <a:t>i</a:t>
            </a:r>
            <a:r>
              <a:rPr lang="en-US" altLang="en-US" sz="2400" b="1" i="1" baseline="30000" dirty="0">
                <a:solidFill>
                  <a:prstClr val="black"/>
                </a:solidFill>
                <a:cs typeface="Times New Roman" panose="02020603050405020304" pitchFamily="18" charset="0"/>
              </a:rPr>
              <a:t> </a:t>
            </a:r>
            <a:r>
              <a:rPr lang="en-US" altLang="en-US" sz="2400" b="1" i="1" dirty="0">
                <a:solidFill>
                  <a:prstClr val="black"/>
                </a:solidFill>
                <a:cs typeface="Times New Roman" panose="02020603050405020304" pitchFamily="18" charset="0"/>
              </a:rPr>
              <a:t>= a</a:t>
            </a:r>
            <a:r>
              <a:rPr lang="en-US" altLang="en-US" sz="2400" b="1" i="1" baseline="-25000" dirty="0">
                <a:solidFill>
                  <a:prstClr val="black"/>
                </a:solidFill>
                <a:cs typeface="Times New Roman" panose="02020603050405020304" pitchFamily="18" charset="0"/>
              </a:rPr>
              <a:t>i</a:t>
            </a:r>
            <a:r>
              <a:rPr lang="en-US" altLang="en-US" sz="2400" b="1" i="1" dirty="0">
                <a:solidFill>
                  <a:prstClr val="black"/>
                </a:solidFill>
                <a:cs typeface="Times New Roman" panose="02020603050405020304" pitchFamily="18" charset="0"/>
              </a:rPr>
              <a:t>I</a:t>
            </a:r>
            <a:r>
              <a:rPr lang="en-US" altLang="en-US" sz="2400" b="1" i="1" baseline="-25000" dirty="0">
                <a:solidFill>
                  <a:prstClr val="black"/>
                </a:solidFill>
                <a:cs typeface="Times New Roman" panose="02020603050405020304" pitchFamily="18" charset="0"/>
              </a:rPr>
              <a:t>1</a:t>
            </a:r>
            <a:r>
              <a:rPr lang="en-US" altLang="en-US" sz="2400" b="1" i="1" dirty="0">
                <a:solidFill>
                  <a:prstClr val="black"/>
                </a:solidFill>
                <a:cs typeface="Times New Roman" panose="02020603050405020304" pitchFamily="18" charset="0"/>
              </a:rPr>
              <a:t>+b</a:t>
            </a:r>
            <a:r>
              <a:rPr lang="en-US" altLang="en-US" sz="2400" b="1" i="1" baseline="-25000" dirty="0">
                <a:solidFill>
                  <a:prstClr val="black"/>
                </a:solidFill>
                <a:cs typeface="Times New Roman" panose="02020603050405020304" pitchFamily="18" charset="0"/>
              </a:rPr>
              <a:t>i</a:t>
            </a:r>
            <a:r>
              <a:rPr lang="en-US" altLang="en-US" sz="2400" b="1" i="1" dirty="0">
                <a:solidFill>
                  <a:prstClr val="black"/>
                </a:solidFill>
                <a:cs typeface="Times New Roman" panose="02020603050405020304" pitchFamily="18" charset="0"/>
              </a:rPr>
              <a:t>I</a:t>
            </a:r>
            <a:r>
              <a:rPr lang="en-US" altLang="en-US" sz="2400" b="1" i="1" baseline="-25000" dirty="0">
                <a:solidFill>
                  <a:prstClr val="black"/>
                </a:solidFill>
                <a:cs typeface="Times New Roman" panose="02020603050405020304" pitchFamily="18" charset="0"/>
              </a:rPr>
              <a:t>2</a:t>
            </a:r>
            <a:r>
              <a:rPr lang="en-US" altLang="en-US" sz="2400" b="1" i="1" dirty="0">
                <a:solidFill>
                  <a:prstClr val="black"/>
                </a:solidFill>
                <a:cs typeface="Times New Roman" panose="02020603050405020304" pitchFamily="18" charset="0"/>
              </a:rPr>
              <a:t>+c</a:t>
            </a:r>
            <a:r>
              <a:rPr lang="en-US" altLang="en-US" sz="2400" b="1" i="1" baseline="-25000" dirty="0">
                <a:solidFill>
                  <a:prstClr val="black"/>
                </a:solidFill>
                <a:cs typeface="Times New Roman" panose="02020603050405020304" pitchFamily="18" charset="0"/>
              </a:rPr>
              <a:t>i ,</a:t>
            </a:r>
          </a:p>
          <a:p>
            <a:pPr algn="just"/>
            <a:endParaRPr lang="en-US" sz="2400" b="1" dirty="0">
              <a:solidFill>
                <a:prstClr val="black"/>
              </a:solidFill>
            </a:endParaRPr>
          </a:p>
          <a:p>
            <a:pPr fontAlgn="base">
              <a:spcBef>
                <a:spcPct val="0"/>
              </a:spcBef>
              <a:spcAft>
                <a:spcPct val="0"/>
              </a:spcAft>
            </a:pPr>
            <a:r>
              <a:rPr lang="en-US" altLang="en-US" sz="2400" b="1" dirty="0">
                <a:solidFill>
                  <a:prstClr val="black"/>
                </a:solidFill>
                <a:cs typeface="Times New Roman" panose="02020603050405020304" pitchFamily="18" charset="0"/>
              </a:rPr>
              <a:t>where </a:t>
            </a:r>
            <a:r>
              <a:rPr lang="en-US" altLang="en-US" sz="2400" b="1" dirty="0" err="1">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 1, 2, 3, 4 ; </a:t>
            </a:r>
            <a:r>
              <a:rPr lang="en-US" altLang="en-US" sz="2400" b="1" dirty="0" err="1">
                <a:solidFill>
                  <a:prstClr val="black"/>
                </a:solidFill>
                <a:cs typeface="Times New Roman" panose="02020603050405020304" pitchFamily="18" charset="0"/>
              </a:rPr>
              <a:t>a</a:t>
            </a:r>
            <a:r>
              <a:rPr lang="en-US" altLang="en-US" sz="2400" b="1" baseline="-25000" dirty="0" err="1">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b</a:t>
            </a:r>
            <a:r>
              <a:rPr lang="en-US" altLang="en-US" sz="2400" b="1" baseline="-25000" dirty="0">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c</a:t>
            </a:r>
            <a:r>
              <a:rPr lang="en-US" altLang="en-US" sz="2400" b="1" baseline="-25000" dirty="0">
                <a:solidFill>
                  <a:prstClr val="black"/>
                </a:solidFill>
                <a:cs typeface="Times New Roman" panose="02020603050405020304" pitchFamily="18" charset="0"/>
              </a:rPr>
              <a:t>i</a:t>
            </a:r>
            <a:r>
              <a:rPr lang="en-US" altLang="en-US" sz="2400" b="1" dirty="0">
                <a:solidFill>
                  <a:prstClr val="black"/>
                </a:solidFill>
                <a:cs typeface="Times New Roman" panose="02020603050405020304" pitchFamily="18" charset="0"/>
              </a:rPr>
              <a:t> are the coefficients of the rules. </a:t>
            </a:r>
          </a:p>
          <a:p>
            <a:pPr algn="just"/>
            <a:endParaRPr lang="en-US" sz="2400" b="1"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694999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2298"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2299"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13145" y="2842379"/>
            <a:ext cx="11852563" cy="3046988"/>
          </a:xfrm>
          <a:prstGeom prst="rect">
            <a:avLst/>
          </a:prstGeom>
          <a:noFill/>
        </p:spPr>
        <p:txBody>
          <a:bodyPr wrap="square" rtlCol="0">
            <a:spAutoFit/>
          </a:bodyPr>
          <a:lstStyle/>
          <a:p>
            <a:pPr fontAlgn="base">
              <a:spcBef>
                <a:spcPct val="0"/>
              </a:spcBef>
              <a:spcAft>
                <a:spcPct val="0"/>
              </a:spcAft>
            </a:pPr>
            <a:r>
              <a:rPr lang="en-US" altLang="en-US" sz="2400" b="1" dirty="0">
                <a:solidFill>
                  <a:prstClr val="black"/>
                </a:solidFill>
                <a:cs typeface="Times New Roman" panose="02020603050405020304" pitchFamily="18" charset="0"/>
              </a:rPr>
              <a:t>The values of </a:t>
            </a:r>
            <a:r>
              <a:rPr lang="en-US" sz="2400" b="1" dirty="0">
                <a:solidFill>
                  <a:prstClr val="black"/>
                </a:solidFill>
              </a:rPr>
              <a:t>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vary in the ranges as below.</a:t>
            </a:r>
          </a:p>
          <a:p>
            <a:pPr fontAlgn="base">
              <a:spcBef>
                <a:spcPct val="0"/>
              </a:spcBef>
              <a:spcAft>
                <a:spcPct val="0"/>
              </a:spcAft>
            </a:pPr>
            <a:r>
              <a:rPr lang="en-US" sz="2400" b="1" dirty="0">
                <a:solidFill>
                  <a:prstClr val="black"/>
                </a:solidFill>
              </a:rPr>
              <a:t> </a:t>
            </a:r>
            <a:r>
              <a:rPr lang="en-US" altLang="en-US" sz="2400" b="1" dirty="0">
                <a:solidFill>
                  <a:prstClr val="black"/>
                </a:solidFill>
                <a:cs typeface="Times New Roman" panose="02020603050405020304" pitchFamily="18" charset="0"/>
              </a:rPr>
              <a:t>  0.8≤ d</a:t>
            </a:r>
            <a:r>
              <a:rPr lang="en-US" altLang="en-US" sz="2400" b="1" baseline="-25000" dirty="0">
                <a:solidFill>
                  <a:prstClr val="black"/>
                </a:solidFill>
                <a:cs typeface="Times New Roman" panose="02020603050405020304" pitchFamily="18" charset="0"/>
              </a:rPr>
              <a:t>1</a:t>
            </a:r>
            <a:r>
              <a:rPr lang="en-US" altLang="en-US" sz="2400" b="1" dirty="0">
                <a:solidFill>
                  <a:prstClr val="black"/>
                </a:solidFill>
                <a:cs typeface="Times New Roman" panose="02020603050405020304" pitchFamily="18" charset="0"/>
              </a:rPr>
              <a:t> ≤ 1.5 ;  4.0≤ d</a:t>
            </a:r>
            <a:r>
              <a:rPr lang="en-US" altLang="en-US" sz="2400" b="1" baseline="-25000" dirty="0">
                <a:solidFill>
                  <a:prstClr val="black"/>
                </a:solidFill>
                <a:cs typeface="Times New Roman" panose="02020603050405020304" pitchFamily="18" charset="0"/>
              </a:rPr>
              <a:t>2</a:t>
            </a:r>
            <a:r>
              <a:rPr lang="en-US" altLang="en-US" sz="2400" b="1" dirty="0">
                <a:solidFill>
                  <a:prstClr val="black"/>
                </a:solidFill>
                <a:cs typeface="Times New Roman" panose="02020603050405020304" pitchFamily="18" charset="0"/>
              </a:rPr>
              <a:t> ≤ 6.0 .</a:t>
            </a:r>
          </a:p>
          <a:p>
            <a:pPr algn="just"/>
            <a:endParaRPr lang="en-US" sz="2400" b="1" dirty="0">
              <a:solidFill>
                <a:prstClr val="black"/>
              </a:solidFill>
            </a:endParaRPr>
          </a:p>
          <a:p>
            <a:pPr algn="just"/>
            <a:r>
              <a:rPr lang="en-US" sz="2400" b="1" dirty="0">
                <a:solidFill>
                  <a:prstClr val="black"/>
                </a:solidFill>
              </a:rPr>
              <a:t>Assume the normalized weight values as follows: </a:t>
            </a:r>
          </a:p>
          <a:p>
            <a:pPr algn="just"/>
            <a:r>
              <a:rPr lang="en-US" altLang="en-US" sz="2400" b="1" dirty="0">
                <a:solidFill>
                  <a:prstClr val="black"/>
                </a:solidFill>
                <a:cs typeface="Times New Roman" panose="02020603050405020304" pitchFamily="18" charset="0"/>
              </a:rPr>
              <a:t>[ v</a:t>
            </a:r>
            <a:r>
              <a:rPr lang="en-US" altLang="en-US" sz="2400" b="1" baseline="-25000" dirty="0">
                <a:solidFill>
                  <a:prstClr val="black"/>
                </a:solidFill>
                <a:cs typeface="Times New Roman" panose="02020603050405020304" pitchFamily="18" charset="0"/>
              </a:rPr>
              <a:t>11</a:t>
            </a:r>
            <a:r>
              <a:rPr lang="en-US" altLang="en-US" sz="2400" b="1" dirty="0">
                <a:solidFill>
                  <a:prstClr val="black"/>
                </a:solidFill>
                <a:cs typeface="Times New Roman" panose="02020603050405020304" pitchFamily="18" charset="0"/>
              </a:rPr>
              <a:t> = v</a:t>
            </a:r>
            <a:r>
              <a:rPr lang="en-US" altLang="en-US" sz="2400" b="1" baseline="-25000" dirty="0">
                <a:solidFill>
                  <a:prstClr val="black"/>
                </a:solidFill>
                <a:cs typeface="Times New Roman" panose="02020603050405020304" pitchFamily="18" charset="0"/>
              </a:rPr>
              <a:t>12</a:t>
            </a:r>
            <a:r>
              <a:rPr lang="en-US" altLang="en-US" sz="2400" b="1" dirty="0">
                <a:solidFill>
                  <a:prstClr val="black"/>
                </a:solidFill>
                <a:cs typeface="Times New Roman" panose="02020603050405020304" pitchFamily="18" charset="0"/>
              </a:rPr>
              <a:t>   </a:t>
            </a:r>
            <a:r>
              <a:rPr lang="en-US" sz="2400" b="1" dirty="0">
                <a:solidFill>
                  <a:prstClr val="black"/>
                </a:solidFill>
              </a:rPr>
              <a:t>v</a:t>
            </a:r>
            <a:r>
              <a:rPr lang="en-US" sz="2400" b="1" baseline="-25000" dirty="0">
                <a:solidFill>
                  <a:prstClr val="black"/>
                </a:solidFill>
              </a:rPr>
              <a:t>23 </a:t>
            </a:r>
            <a:r>
              <a:rPr lang="en-US" sz="2400" b="1" dirty="0">
                <a:solidFill>
                  <a:prstClr val="black"/>
                </a:solidFill>
              </a:rPr>
              <a:t> = v</a:t>
            </a:r>
            <a:r>
              <a:rPr lang="en-US" sz="2400" b="1" baseline="-25000" dirty="0">
                <a:solidFill>
                  <a:prstClr val="black"/>
                </a:solidFill>
              </a:rPr>
              <a:t>24</a:t>
            </a:r>
            <a:r>
              <a:rPr lang="en-US" altLang="en-US" sz="2400" b="1" baseline="-25000" dirty="0">
                <a:solidFill>
                  <a:prstClr val="black"/>
                </a:solidFill>
                <a:cs typeface="Times New Roman" panose="02020603050405020304" pitchFamily="18" charset="0"/>
              </a:rPr>
              <a:t> </a:t>
            </a:r>
            <a:r>
              <a:rPr lang="en-US" altLang="en-US" sz="2400" b="1" dirty="0">
                <a:solidFill>
                  <a:prstClr val="black"/>
                </a:solidFill>
                <a:cs typeface="Times New Roman" panose="02020603050405020304" pitchFamily="18" charset="0"/>
              </a:rPr>
              <a:t>]</a:t>
            </a:r>
            <a:r>
              <a:rPr lang="en-US" altLang="en-US" sz="2400" b="1" baseline="30000" dirty="0">
                <a:solidFill>
                  <a:prstClr val="black"/>
                </a:solidFill>
                <a:cs typeface="Times New Roman" panose="02020603050405020304" pitchFamily="18" charset="0"/>
              </a:rPr>
              <a:t>T</a:t>
            </a:r>
            <a:r>
              <a:rPr lang="en-US" altLang="en-US" sz="2400" b="1" dirty="0">
                <a:solidFill>
                  <a:prstClr val="black"/>
                </a:solidFill>
                <a:cs typeface="Times New Roman" panose="02020603050405020304" pitchFamily="18" charset="0"/>
              </a:rPr>
              <a:t> = [0.3  0.5]</a:t>
            </a:r>
            <a:r>
              <a:rPr lang="en-US" altLang="en-US" sz="2400" b="1" baseline="30000" dirty="0">
                <a:solidFill>
                  <a:prstClr val="black"/>
                </a:solidFill>
                <a:cs typeface="Times New Roman" panose="02020603050405020304" pitchFamily="18" charset="0"/>
              </a:rPr>
              <a:t>T </a:t>
            </a:r>
            <a:endParaRPr lang="en-US" altLang="en-US" sz="2400" b="1" dirty="0">
              <a:solidFill>
                <a:prstClr val="black"/>
              </a:solidFill>
              <a:cs typeface="Times New Roman" panose="02020603050405020304" pitchFamily="18" charset="0"/>
            </a:endParaRPr>
          </a:p>
          <a:p>
            <a:pPr algn="just"/>
            <a:r>
              <a:rPr lang="en-US" sz="2400" b="1" dirty="0">
                <a:solidFill>
                  <a:prstClr val="black"/>
                </a:solidFill>
              </a:rPr>
              <a:t>and determine the deviation in prediction for the training scenario .</a:t>
            </a:r>
          </a:p>
          <a:p>
            <a:pPr algn="just"/>
            <a:endParaRPr lang="en-US" sz="2400" b="1" dirty="0">
              <a:solidFill>
                <a:prstClr val="black"/>
              </a:solidFill>
            </a:endParaRPr>
          </a:p>
          <a:p>
            <a:pPr algn="just"/>
            <a:r>
              <a:rPr lang="en-US" sz="2400" b="1" dirty="0">
                <a:solidFill>
                  <a:prstClr val="black"/>
                </a:solidFill>
              </a:rPr>
              <a:t>I</a:t>
            </a:r>
            <a:r>
              <a:rPr lang="en-US" sz="2400" b="1" baseline="-25000" dirty="0">
                <a:solidFill>
                  <a:prstClr val="black"/>
                </a:solidFill>
              </a:rPr>
              <a:t>1</a:t>
            </a:r>
            <a:r>
              <a:rPr lang="en-US" sz="2400" b="1" dirty="0">
                <a:solidFill>
                  <a:prstClr val="black"/>
                </a:solidFill>
              </a:rPr>
              <a:t> = 1.1, I</a:t>
            </a:r>
            <a:r>
              <a:rPr lang="en-US" sz="2400" b="1" baseline="-25000" dirty="0">
                <a:solidFill>
                  <a:prstClr val="black"/>
                </a:solidFill>
              </a:rPr>
              <a:t>2</a:t>
            </a:r>
            <a:r>
              <a:rPr lang="en-US" sz="2400" b="1" dirty="0">
                <a:solidFill>
                  <a:prstClr val="black"/>
                </a:solidFill>
              </a:rPr>
              <a:t> = 6.0 and Output O = 2.3 .</a:t>
            </a:r>
          </a:p>
        </p:txBody>
      </p:sp>
      <p:pic>
        <p:nvPicPr>
          <p:cNvPr id="2" name="Picture 1"/>
          <p:cNvPicPr>
            <a:picLocks noChangeAspect="1"/>
          </p:cNvPicPr>
          <p:nvPr/>
        </p:nvPicPr>
        <p:blipFill>
          <a:blip r:embed="rId6"/>
          <a:stretch>
            <a:fillRect/>
          </a:stretch>
        </p:blipFill>
        <p:spPr>
          <a:xfrm>
            <a:off x="2347192" y="526494"/>
            <a:ext cx="4804064" cy="2475191"/>
          </a:xfrm>
          <a:prstGeom prst="rect">
            <a:avLst/>
          </a:prstGeom>
        </p:spPr>
      </p:pic>
    </p:spTree>
    <p:extLst>
      <p:ext uri="{BB962C8B-B14F-4D97-AF65-F5344CB8AC3E}">
        <p14:creationId xmlns:p14="http://schemas.microsoft.com/office/powerpoint/2010/main" val="15721078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3322"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3323"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90501" y="685800"/>
            <a:ext cx="2279073" cy="523220"/>
          </a:xfrm>
          <a:prstGeom prst="rect">
            <a:avLst/>
          </a:prstGeom>
          <a:noFill/>
        </p:spPr>
        <p:txBody>
          <a:bodyPr wrap="square" rtlCol="0">
            <a:spAutoFit/>
          </a:bodyPr>
          <a:lstStyle/>
          <a:p>
            <a:r>
              <a:rPr lang="en-US" sz="2800" b="1" dirty="0">
                <a:solidFill>
                  <a:srgbClr val="C00000"/>
                </a:solidFill>
                <a:latin typeface="Georgia" panose="02040502050405020303" pitchFamily="18" charset="0"/>
              </a:rPr>
              <a:t>Solution:</a:t>
            </a:r>
          </a:p>
        </p:txBody>
      </p:sp>
      <mc:AlternateContent xmlns:mc="http://schemas.openxmlformats.org/markup-compatibility/2006" xmlns:a14="http://schemas.microsoft.com/office/drawing/2010/main">
        <mc:Choice Requires="a14">
          <p:sp>
            <p:nvSpPr>
              <p:cNvPr id="2" name="TextBox 1"/>
              <p:cNvSpPr txBox="1"/>
              <p:nvPr/>
            </p:nvSpPr>
            <p:spPr>
              <a:xfrm>
                <a:off x="199736" y="1641764"/>
                <a:ext cx="11284527" cy="3463833"/>
              </a:xfrm>
              <a:prstGeom prst="rect">
                <a:avLst/>
              </a:prstGeom>
              <a:noFill/>
            </p:spPr>
            <p:txBody>
              <a:bodyPr wrap="square" rtlCol="0">
                <a:spAutoFit/>
              </a:bodyPr>
              <a:lstStyle/>
              <a:p>
                <a:r>
                  <a:rPr lang="en-US" sz="2400" b="1" dirty="0">
                    <a:solidFill>
                      <a:prstClr val="black"/>
                    </a:solidFill>
                  </a:rPr>
                  <a:t>The normalized values of the variables are assumed to vary in the range of (0.0, 1.0). The relationship between the normalized value (n) and real value (x) of a variable can be represented as follows:</a:t>
                </a:r>
              </a:p>
              <a:p>
                <a:r>
                  <a:rPr lang="en-US" sz="2400" b="1" dirty="0">
                    <a:solidFill>
                      <a:prstClr val="black"/>
                    </a:solidFill>
                  </a:rPr>
                  <a:t>                                      </a:t>
                </a:r>
                <a14:m>
                  <m:oMath xmlns:m="http://schemas.openxmlformats.org/officeDocument/2006/math">
                    <m:r>
                      <a:rPr lang="en-US" sz="2400" b="1" i="1" smtClean="0">
                        <a:solidFill>
                          <a:prstClr val="black"/>
                        </a:solidFill>
                        <a:latin typeface="Cambria Math" panose="02040503050406030204" pitchFamily="18" charset="0"/>
                      </a:rPr>
                      <m:t>𝒙</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𝒏</m:t>
                    </m:r>
                    <m:r>
                      <a:rPr lang="en-US" sz="2400" b="1" i="1" smtClean="0">
                        <a:solidFill>
                          <a:prstClr val="black"/>
                        </a:solidFill>
                        <a:latin typeface="Cambria Math" panose="02040503050406030204" pitchFamily="18" charset="0"/>
                      </a:rPr>
                      <m:t>×</m:t>
                    </m:r>
                    <m:d>
                      <m:dPr>
                        <m:ctrlPr>
                          <a:rPr lang="en-US" sz="2400" b="1" i="1" smtClean="0">
                            <a:solidFill>
                              <a:prstClr val="black"/>
                            </a:solidFill>
                            <a:latin typeface="Cambria Math" panose="02040503050406030204" pitchFamily="18" charset="0"/>
                          </a:rPr>
                        </m:ctrlPr>
                      </m:dPr>
                      <m:e>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𝒙</m:t>
                            </m:r>
                          </m:e>
                          <m:sup>
                            <m:r>
                              <a:rPr lang="en-US" sz="2400" b="1" i="1">
                                <a:solidFill>
                                  <a:prstClr val="black"/>
                                </a:solidFill>
                                <a:latin typeface="Cambria Math" panose="02040503050406030204" pitchFamily="18" charset="0"/>
                              </a:rPr>
                              <m:t>𝒎</m:t>
                            </m:r>
                            <m:r>
                              <a:rPr lang="en-US" sz="2400" b="1" i="1" smtClean="0">
                                <a:solidFill>
                                  <a:prstClr val="black"/>
                                </a:solidFill>
                                <a:latin typeface="Cambria Math" panose="02040503050406030204" pitchFamily="18" charset="0"/>
                              </a:rPr>
                              <m:t>𝒂𝒙</m:t>
                            </m:r>
                          </m:sup>
                        </m:sSup>
                        <m:r>
                          <a:rPr lang="en-US" sz="2400" b="1" i="1" smtClean="0">
                            <a:solidFill>
                              <a:prstClr val="black"/>
                            </a:solidFill>
                            <a:latin typeface="Cambria Math" panose="02040503050406030204" pitchFamily="18" charset="0"/>
                          </a:rPr>
                          <m:t> −</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𝒙</m:t>
                            </m:r>
                          </m:e>
                          <m:sup>
                            <m:r>
                              <a:rPr lang="en-US" sz="2400" b="1" i="1">
                                <a:solidFill>
                                  <a:prstClr val="black"/>
                                </a:solidFill>
                                <a:latin typeface="Cambria Math" panose="02040503050406030204" pitchFamily="18" charset="0"/>
                              </a:rPr>
                              <m:t>𝒎𝒊𝒏</m:t>
                            </m:r>
                          </m:sup>
                        </m:sSup>
                      </m:e>
                    </m:d>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𝒙</m:t>
                        </m:r>
                      </m:e>
                      <m:sup>
                        <m:r>
                          <a:rPr lang="en-US" sz="2400" b="1" i="1" smtClean="0">
                            <a:solidFill>
                              <a:prstClr val="black"/>
                            </a:solidFill>
                            <a:latin typeface="Cambria Math" panose="02040503050406030204" pitchFamily="18" charset="0"/>
                          </a:rPr>
                          <m:t>𝒎𝒊𝒏</m:t>
                        </m:r>
                      </m:sup>
                    </m:sSup>
                  </m:oMath>
                </a14:m>
                <a:r>
                  <a:rPr lang="en-US" sz="2400" b="1" dirty="0">
                    <a:solidFill>
                      <a:prstClr val="black"/>
                    </a:solidFill>
                  </a:rPr>
                  <a:t> </a:t>
                </a:r>
              </a:p>
              <a:p>
                <a:endParaRPr lang="en-US" sz="2400" b="1" dirty="0">
                  <a:solidFill>
                    <a:prstClr val="black"/>
                  </a:solidFill>
                </a:endParaRPr>
              </a:p>
              <a:p>
                <a:r>
                  <a:rPr lang="en-US" sz="2400" b="1" dirty="0">
                    <a:solidFill>
                      <a:prstClr val="black"/>
                    </a:solidFill>
                  </a:rPr>
                  <a:t>Using the above relationship , </a:t>
                </a:r>
              </a:p>
              <a:p>
                <a:r>
                  <a:rPr lang="en-US" sz="2400" b="1" dirty="0">
                    <a:solidFill>
                      <a:prstClr val="black"/>
                    </a:solidFill>
                  </a:rPr>
                  <a:t> d</a:t>
                </a:r>
                <a:r>
                  <a:rPr lang="en-US" sz="2400" b="1" baseline="-25000" dirty="0">
                    <a:solidFill>
                      <a:prstClr val="black"/>
                    </a:solidFill>
                  </a:rPr>
                  <a:t>1</a:t>
                </a:r>
                <a:r>
                  <a:rPr lang="en-US" sz="2400" b="1" dirty="0">
                    <a:solidFill>
                      <a:prstClr val="black"/>
                    </a:solidFill>
                  </a:rPr>
                  <a:t> = 0.3(1.5 – 0.8) + 0.8 = 1.01 </a:t>
                </a:r>
              </a:p>
              <a:p>
                <a:r>
                  <a:rPr lang="en-US" sz="2400" b="1" dirty="0">
                    <a:solidFill>
                      <a:prstClr val="black"/>
                    </a:solidFill>
                  </a:rPr>
                  <a:t> d</a:t>
                </a:r>
                <a:r>
                  <a:rPr lang="en-US" sz="2400" b="1" baseline="-25000" dirty="0">
                    <a:solidFill>
                      <a:prstClr val="black"/>
                    </a:solidFill>
                  </a:rPr>
                  <a:t>2</a:t>
                </a:r>
                <a:r>
                  <a:rPr lang="en-US" sz="2400" b="1" dirty="0">
                    <a:solidFill>
                      <a:prstClr val="black"/>
                    </a:solidFill>
                  </a:rPr>
                  <a:t> = 0.5(6.0 – 4.0) + 4.0 = 5.0</a:t>
                </a:r>
                <a:r>
                  <a:rPr lang="en-US" sz="2400" b="1" baseline="-25000" dirty="0">
                    <a:solidFill>
                      <a:prstClr val="black"/>
                    </a:solidFill>
                  </a:rPr>
                  <a:t>  </a:t>
                </a:r>
                <a:r>
                  <a:rPr lang="en-US" sz="2400" b="1" dirty="0">
                    <a:solidFill>
                      <a:prstClr val="black"/>
                    </a:solidFill>
                  </a:rPr>
                  <a:t>         </a:t>
                </a:r>
              </a:p>
              <a:p>
                <a:r>
                  <a:rPr lang="en-US" sz="2400" b="1" dirty="0">
                    <a:solidFill>
                      <a:prstClr val="black"/>
                    </a:solidFill>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199736" y="1641764"/>
                <a:ext cx="11284527" cy="3463833"/>
              </a:xfrm>
              <a:prstGeom prst="rect">
                <a:avLst/>
              </a:prstGeom>
              <a:blipFill rotWithShape="0">
                <a:blip r:embed="rId7"/>
                <a:stretch>
                  <a:fillRect l="-864" t="-1406"/>
                </a:stretch>
              </a:blipFill>
            </p:spPr>
            <p:txBody>
              <a:bodyPr/>
              <a:lstStyle/>
              <a:p>
                <a:r>
                  <a:rPr lang="en-US">
                    <a:noFill/>
                  </a:rPr>
                  <a:t> </a:t>
                </a:r>
              </a:p>
            </p:txBody>
          </p:sp>
        </mc:Fallback>
      </mc:AlternateContent>
    </p:spTree>
    <p:extLst>
      <p:ext uri="{BB962C8B-B14F-4D97-AF65-F5344CB8AC3E}">
        <p14:creationId xmlns:p14="http://schemas.microsoft.com/office/powerpoint/2010/main" val="3192492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50" y="700869"/>
            <a:ext cx="7260031" cy="4893647"/>
          </a:xfrm>
          <a:prstGeom prst="rect">
            <a:avLst/>
          </a:prstGeom>
          <a:noFill/>
        </p:spPr>
        <p:txBody>
          <a:bodyPr wrap="square" rtlCol="0">
            <a:spAutoFit/>
          </a:bodyPr>
          <a:lstStyle/>
          <a:p>
            <a:r>
              <a:rPr lang="en-US" sz="2400" b="1" dirty="0">
                <a:cs typeface="Times New Roman" pitchFamily="18" charset="0"/>
              </a:rPr>
              <a:t>A typical GA-string:</a:t>
            </a: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1 0 0 1 . . 11 . . . . 0 1 1 . . 1 1 1 1 1 . . 0 1 . . . . 1 1 0 . . 1 1      	</a:t>
            </a:r>
          </a:p>
          <a:p>
            <a:r>
              <a:rPr lang="en-US" sz="2400" b="1" dirty="0">
                <a:cs typeface="Times New Roman" pitchFamily="18" charset="0"/>
              </a:rPr>
              <a:t>	</a:t>
            </a: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           1 1 . . 0 1 0 1 . . 1 1 </a:t>
            </a:r>
          </a:p>
          <a:p>
            <a:endParaRPr lang="en-US" sz="2400" b="1" dirty="0">
              <a:cs typeface="Times New Roman" pitchFamily="18" charset="0"/>
            </a:endParaRPr>
          </a:p>
          <a:p>
            <a:endParaRPr lang="en-US" sz="2400" b="1" dirty="0">
              <a:cs typeface="Times New Roman" pitchFamily="18" charset="0"/>
            </a:endParaRPr>
          </a:p>
          <a:p>
            <a:pPr marL="342900" indent="-342900" algn="just">
              <a:buFont typeface="Arial" pitchFamily="34" charset="0"/>
              <a:buChar char="•"/>
            </a:pPr>
            <a:endParaRPr lang="en-US" sz="2400" b="1" dirty="0">
              <a:cs typeface="Times New Roman" pitchFamily="18" charset="0"/>
            </a:endParaRPr>
          </a:p>
          <a:p>
            <a:pPr algn="just"/>
            <a:endParaRPr lang="en-US" sz="2400" b="1" dirty="0">
              <a:cs typeface="Times New Roman" pitchFamily="18" charset="0"/>
            </a:endParaRPr>
          </a:p>
        </p:txBody>
      </p:sp>
      <p:sp>
        <p:nvSpPr>
          <p:cNvPr id="6" name="Left Brace 5"/>
          <p:cNvSpPr/>
          <p:nvPr/>
        </p:nvSpPr>
        <p:spPr>
          <a:xfrm rot="5400000" flipH="1">
            <a:off x="960416" y="1683802"/>
            <a:ext cx="381000" cy="1371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7" name="TextBox 10"/>
          <p:cNvSpPr txBox="1">
            <a:spLocks noChangeArrowheads="1"/>
          </p:cNvSpPr>
          <p:nvPr/>
        </p:nvSpPr>
        <p:spPr bwMode="auto">
          <a:xfrm>
            <a:off x="944974" y="2530013"/>
            <a:ext cx="536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v</a:t>
            </a:r>
            <a:r>
              <a:rPr lang="en-US" sz="2400" b="1" baseline="-25000" dirty="0">
                <a:latin typeface="+mn-lt"/>
                <a:cs typeface="Times New Roman" pitchFamily="18" charset="0"/>
              </a:rPr>
              <a:t>11</a:t>
            </a:r>
          </a:p>
        </p:txBody>
      </p:sp>
      <p:sp>
        <p:nvSpPr>
          <p:cNvPr id="8" name="Left Brace 7"/>
          <p:cNvSpPr/>
          <p:nvPr/>
        </p:nvSpPr>
        <p:spPr>
          <a:xfrm rot="5400000" flipH="1">
            <a:off x="3058391" y="1771877"/>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TextBox 11"/>
          <p:cNvSpPr txBox="1">
            <a:spLocks noChangeArrowheads="1"/>
          </p:cNvSpPr>
          <p:nvPr/>
        </p:nvSpPr>
        <p:spPr bwMode="auto">
          <a:xfrm>
            <a:off x="2914722" y="2470638"/>
            <a:ext cx="644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err="1">
                <a:latin typeface="+mn-lt"/>
                <a:cs typeface="Times New Roman" pitchFamily="18" charset="0"/>
              </a:rPr>
              <a:t>v</a:t>
            </a:r>
            <a:r>
              <a:rPr lang="en-US" sz="2400" b="1" baseline="-25000" dirty="0" err="1">
                <a:latin typeface="+mn-lt"/>
                <a:cs typeface="Times New Roman" pitchFamily="18" charset="0"/>
              </a:rPr>
              <a:t>MN</a:t>
            </a:r>
            <a:endParaRPr lang="en-US" sz="2400" b="1" baseline="-25000" dirty="0">
              <a:latin typeface="+mn-lt"/>
              <a:cs typeface="Times New Roman" pitchFamily="18" charset="0"/>
            </a:endParaRPr>
          </a:p>
        </p:txBody>
      </p:sp>
      <p:sp>
        <p:nvSpPr>
          <p:cNvPr id="10" name="Left Brace 9"/>
          <p:cNvSpPr/>
          <p:nvPr/>
        </p:nvSpPr>
        <p:spPr>
          <a:xfrm rot="5400000" flipH="1">
            <a:off x="4529941" y="1783753"/>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TextBox 12"/>
          <p:cNvSpPr txBox="1">
            <a:spLocks noChangeArrowheads="1"/>
          </p:cNvSpPr>
          <p:nvPr/>
        </p:nvSpPr>
        <p:spPr bwMode="auto">
          <a:xfrm>
            <a:off x="4444341" y="2553763"/>
            <a:ext cx="6222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w</a:t>
            </a:r>
            <a:r>
              <a:rPr lang="en-US" sz="2400" b="1" baseline="-25000" dirty="0">
                <a:latin typeface="+mn-lt"/>
                <a:cs typeface="Times New Roman" pitchFamily="18" charset="0"/>
              </a:rPr>
              <a:t>11</a:t>
            </a:r>
          </a:p>
        </p:txBody>
      </p:sp>
      <p:sp>
        <p:nvSpPr>
          <p:cNvPr id="12" name="Left Brace 11"/>
          <p:cNvSpPr/>
          <p:nvPr/>
        </p:nvSpPr>
        <p:spPr>
          <a:xfrm rot="5400000" flipH="1">
            <a:off x="6599217" y="1765939"/>
            <a:ext cx="381000" cy="1219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TextBox 13"/>
          <p:cNvSpPr txBox="1">
            <a:spLocks noChangeArrowheads="1"/>
          </p:cNvSpPr>
          <p:nvPr/>
        </p:nvSpPr>
        <p:spPr bwMode="auto">
          <a:xfrm>
            <a:off x="6455548" y="2506263"/>
            <a:ext cx="67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err="1">
                <a:latin typeface="+mn-lt"/>
                <a:cs typeface="Times New Roman" pitchFamily="18" charset="0"/>
              </a:rPr>
              <a:t>w</a:t>
            </a:r>
            <a:r>
              <a:rPr lang="en-US" sz="2400" b="1" baseline="-25000" dirty="0" err="1">
                <a:latin typeface="+mn-lt"/>
                <a:cs typeface="Times New Roman" pitchFamily="18" charset="0"/>
              </a:rPr>
              <a:t>NP</a:t>
            </a:r>
            <a:endParaRPr lang="en-US" sz="2400" b="1" baseline="-25000" dirty="0">
              <a:latin typeface="+mn-lt"/>
              <a:cs typeface="Times New Roman" pitchFamily="18" charset="0"/>
            </a:endParaRPr>
          </a:p>
        </p:txBody>
      </p:sp>
      <p:sp>
        <p:nvSpPr>
          <p:cNvPr id="14" name="Left Brace 13"/>
          <p:cNvSpPr/>
          <p:nvPr/>
        </p:nvSpPr>
        <p:spPr>
          <a:xfrm rot="5400000" flipH="1">
            <a:off x="1622466" y="3756385"/>
            <a:ext cx="381000" cy="990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5" name="TextBox 14"/>
          <p:cNvSpPr txBox="1">
            <a:spLocks noChangeArrowheads="1"/>
          </p:cNvSpPr>
          <p:nvPr/>
        </p:nvSpPr>
        <p:spPr bwMode="auto">
          <a:xfrm>
            <a:off x="1601034" y="4418435"/>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a</a:t>
            </a:r>
            <a:r>
              <a:rPr lang="en-US" sz="2400" b="1" baseline="-25000" dirty="0">
                <a:latin typeface="+mn-lt"/>
                <a:cs typeface="Times New Roman" pitchFamily="18" charset="0"/>
              </a:rPr>
              <a:t>1</a:t>
            </a:r>
          </a:p>
        </p:txBody>
      </p:sp>
      <p:sp>
        <p:nvSpPr>
          <p:cNvPr id="16" name="Left Brace 15"/>
          <p:cNvSpPr/>
          <p:nvPr/>
        </p:nvSpPr>
        <p:spPr>
          <a:xfrm rot="5400000" flipH="1">
            <a:off x="2843152" y="3744510"/>
            <a:ext cx="381000" cy="9906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7" name="TextBox 15"/>
          <p:cNvSpPr txBox="1">
            <a:spLocks noChangeArrowheads="1"/>
          </p:cNvSpPr>
          <p:nvPr/>
        </p:nvSpPr>
        <p:spPr bwMode="auto">
          <a:xfrm>
            <a:off x="2821720" y="4430310"/>
            <a:ext cx="441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itchFamily="34" charset="0"/>
              </a:defRPr>
            </a:lvl1pPr>
            <a:lvl2pPr marL="742950" indent="-285750">
              <a:defRPr>
                <a:solidFill>
                  <a:schemeClr val="tx1"/>
                </a:solidFill>
                <a:latin typeface="Franklin Gothic Book" pitchFamily="34" charset="0"/>
              </a:defRPr>
            </a:lvl2pPr>
            <a:lvl3pPr marL="1143000" indent="-228600">
              <a:defRPr>
                <a:solidFill>
                  <a:schemeClr val="tx1"/>
                </a:solidFill>
                <a:latin typeface="Franklin Gothic Book" pitchFamily="34" charset="0"/>
              </a:defRPr>
            </a:lvl3pPr>
            <a:lvl4pPr marL="1600200" indent="-228600">
              <a:defRPr>
                <a:solidFill>
                  <a:schemeClr val="tx1"/>
                </a:solidFill>
                <a:latin typeface="Franklin Gothic Book" pitchFamily="34" charset="0"/>
              </a:defRPr>
            </a:lvl4pPr>
            <a:lvl5pPr marL="2057400" indent="-228600">
              <a:defRPr>
                <a:solidFill>
                  <a:schemeClr val="tx1"/>
                </a:solidFill>
                <a:latin typeface="Franklin Gothic Book" pitchFamily="34" charset="0"/>
              </a:defRPr>
            </a:lvl5pPr>
            <a:lvl6pPr marL="2514600" indent="-228600" fontAlgn="base">
              <a:spcBef>
                <a:spcPct val="0"/>
              </a:spcBef>
              <a:spcAft>
                <a:spcPct val="0"/>
              </a:spcAft>
              <a:defRPr>
                <a:solidFill>
                  <a:schemeClr val="tx1"/>
                </a:solidFill>
                <a:latin typeface="Franklin Gothic Book" pitchFamily="34" charset="0"/>
              </a:defRPr>
            </a:lvl6pPr>
            <a:lvl7pPr marL="2971800" indent="-228600" fontAlgn="base">
              <a:spcBef>
                <a:spcPct val="0"/>
              </a:spcBef>
              <a:spcAft>
                <a:spcPct val="0"/>
              </a:spcAft>
              <a:defRPr>
                <a:solidFill>
                  <a:schemeClr val="tx1"/>
                </a:solidFill>
                <a:latin typeface="Franklin Gothic Book" pitchFamily="34" charset="0"/>
              </a:defRPr>
            </a:lvl7pPr>
            <a:lvl8pPr marL="3429000" indent="-228600" fontAlgn="base">
              <a:spcBef>
                <a:spcPct val="0"/>
              </a:spcBef>
              <a:spcAft>
                <a:spcPct val="0"/>
              </a:spcAft>
              <a:defRPr>
                <a:solidFill>
                  <a:schemeClr val="tx1"/>
                </a:solidFill>
                <a:latin typeface="Franklin Gothic Book" pitchFamily="34" charset="0"/>
              </a:defRPr>
            </a:lvl8pPr>
            <a:lvl9pPr marL="3886200" indent="-228600" fontAlgn="base">
              <a:spcBef>
                <a:spcPct val="0"/>
              </a:spcBef>
              <a:spcAft>
                <a:spcPct val="0"/>
              </a:spcAft>
              <a:defRPr>
                <a:solidFill>
                  <a:schemeClr val="tx1"/>
                </a:solidFill>
                <a:latin typeface="Franklin Gothic Book" pitchFamily="34" charset="0"/>
              </a:defRPr>
            </a:lvl9pPr>
          </a:lstStyle>
          <a:p>
            <a:r>
              <a:rPr lang="en-US" sz="2400" b="1" dirty="0">
                <a:latin typeface="+mn-lt"/>
                <a:cs typeface="Times New Roman" pitchFamily="18" charset="0"/>
              </a:rPr>
              <a:t>a</a:t>
            </a:r>
            <a:r>
              <a:rPr lang="en-US" sz="2400" b="1" baseline="-25000" dirty="0">
                <a:latin typeface="+mn-lt"/>
                <a:cs typeface="Times New Roman" pitchFamily="18" charset="0"/>
              </a:rPr>
              <a:t>2</a:t>
            </a:r>
          </a:p>
        </p:txBody>
      </p:sp>
    </p:spTree>
    <p:extLst>
      <p:ext uri="{BB962C8B-B14F-4D97-AF65-F5344CB8AC3E}">
        <p14:creationId xmlns:p14="http://schemas.microsoft.com/office/powerpoint/2010/main" val="1757225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4346"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4347"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106218" y="1059874"/>
            <a:ext cx="11284527" cy="830997"/>
          </a:xfrm>
          <a:prstGeom prst="rect">
            <a:avLst/>
          </a:prstGeom>
          <a:noFill/>
        </p:spPr>
        <p:txBody>
          <a:bodyPr wrap="square" rtlCol="0">
            <a:spAutoFit/>
          </a:bodyPr>
          <a:lstStyle/>
          <a:p>
            <a:r>
              <a:rPr lang="en-US" sz="2400" b="1" dirty="0">
                <a:solidFill>
                  <a:prstClr val="black"/>
                </a:solidFill>
              </a:rPr>
              <a:t>Modified membership function distributions of input variables, corresponding to the above values of d</a:t>
            </a:r>
            <a:r>
              <a:rPr lang="en-US" sz="2400" b="1" baseline="-25000" dirty="0">
                <a:solidFill>
                  <a:prstClr val="black"/>
                </a:solidFill>
              </a:rPr>
              <a:t>1</a:t>
            </a:r>
            <a:r>
              <a:rPr lang="en-US" sz="2400" b="1" dirty="0">
                <a:solidFill>
                  <a:prstClr val="black"/>
                </a:solidFill>
              </a:rPr>
              <a:t> and d</a:t>
            </a:r>
            <a:r>
              <a:rPr lang="en-US" sz="2400" b="1" baseline="-25000" dirty="0">
                <a:solidFill>
                  <a:prstClr val="black"/>
                </a:solidFill>
              </a:rPr>
              <a:t>2</a:t>
            </a:r>
            <a:r>
              <a:rPr lang="en-US" sz="2400" b="1" dirty="0">
                <a:solidFill>
                  <a:prstClr val="black"/>
                </a:solidFill>
              </a:rPr>
              <a:t> are shown below:</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027" y="2247900"/>
            <a:ext cx="5829300" cy="2899187"/>
          </a:xfrm>
          <a:prstGeom prst="rect">
            <a:avLst/>
          </a:prstGeom>
        </p:spPr>
      </p:pic>
    </p:spTree>
    <p:extLst>
      <p:ext uri="{BB962C8B-B14F-4D97-AF65-F5344CB8AC3E}">
        <p14:creationId xmlns:p14="http://schemas.microsoft.com/office/powerpoint/2010/main" val="3136082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5370"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5371"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1637" y="602674"/>
                <a:ext cx="11284527" cy="6247864"/>
              </a:xfrm>
              <a:prstGeom prst="rect">
                <a:avLst/>
              </a:prstGeom>
              <a:noFill/>
            </p:spPr>
            <p:txBody>
              <a:bodyPr wrap="square" rtlCol="0">
                <a:spAutoFit/>
              </a:bodyPr>
              <a:lstStyle/>
              <a:p>
                <a:r>
                  <a:rPr lang="en-US" sz="2400" b="1" dirty="0">
                    <a:solidFill>
                      <a:prstClr val="black"/>
                    </a:solidFill>
                  </a:rPr>
                  <a:t>The input-output relationships of different layers are found to be as follows:</a:t>
                </a:r>
              </a:p>
              <a:p>
                <a:endParaRPr lang="en-US" sz="2400" b="1" dirty="0">
                  <a:solidFill>
                    <a:prstClr val="black"/>
                  </a:solidFill>
                </a:endParaRPr>
              </a:p>
              <a:p>
                <a:r>
                  <a:rPr lang="en-US" sz="2800" b="1" dirty="0">
                    <a:solidFill>
                      <a:srgbClr val="C00000"/>
                    </a:solidFill>
                    <a:latin typeface="Georgia" panose="02040502050405020303" pitchFamily="18" charset="0"/>
                  </a:rPr>
                  <a:t>Layer </a:t>
                </a:r>
                <a:r>
                  <a:rPr lang="en-US" sz="2800" b="1" dirty="0">
                    <a:solidFill>
                      <a:srgbClr val="C00000"/>
                    </a:solidFill>
                  </a:rPr>
                  <a:t>1</a:t>
                </a:r>
                <a:r>
                  <a:rPr lang="en-US" sz="2800" b="1" dirty="0">
                    <a:solidFill>
                      <a:srgbClr val="C00000"/>
                    </a:solidFill>
                    <a:latin typeface="Georgia" panose="02040502050405020303" pitchFamily="18" charset="0"/>
                  </a:rPr>
                  <a:t>:</a:t>
                </a:r>
              </a:p>
              <a:p>
                <a:r>
                  <a:rPr lang="en-US" sz="2800" b="1" dirty="0">
                    <a:solidFill>
                      <a:srgbClr val="C00000"/>
                    </a:solidFill>
                    <a:latin typeface="Georgia" panose="02040502050405020303" pitchFamily="18" charset="0"/>
                  </a:rPr>
                  <a:t>                                  </a:t>
                </a:r>
                <a:r>
                  <a:rPr lang="en-US" sz="2400" b="1" dirty="0">
                    <a:solidFill>
                      <a:prstClr val="black"/>
                    </a:solidFill>
                  </a:rPr>
                  <a:t>1</a:t>
                </a:r>
                <a:r>
                  <a:rPr lang="en-US" sz="2400" b="1" baseline="-25000" dirty="0">
                    <a:solidFill>
                      <a:prstClr val="black"/>
                    </a:solidFill>
                  </a:rPr>
                  <a:t>I1</a:t>
                </a:r>
                <a:r>
                  <a:rPr lang="en-US" sz="2400" b="1" dirty="0">
                    <a:solidFill>
                      <a:prstClr val="black"/>
                    </a:solidFill>
                  </a:rPr>
                  <a:t>= </a:t>
                </a:r>
                <a14:m>
                  <m:oMath xmlns:m="http://schemas.openxmlformats.org/officeDocument/2006/math">
                    <m:sSubSup>
                      <m:sSubSupPr>
                        <m:ctrlPr>
                          <a:rPr lang="en-US" sz="2400" b="1" i="1" smtClean="0">
                            <a:solidFill>
                              <a:prstClr val="black"/>
                            </a:solidFill>
                            <a:latin typeface="Cambria Math" panose="02040503050406030204" pitchFamily="18" charset="0"/>
                          </a:rPr>
                        </m:ctrlPr>
                      </m:sSubSup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𝟏</m:t>
                        </m:r>
                      </m:sub>
                      <m:sup>
                        <m:r>
                          <a:rPr lang="en-US" sz="2400" b="1" i="1" smtClean="0">
                            <a:solidFill>
                              <a:prstClr val="black"/>
                            </a:solidFill>
                            <a:latin typeface="Cambria Math" panose="02040503050406030204" pitchFamily="18" charset="0"/>
                          </a:rPr>
                          <m:t>∗</m:t>
                        </m:r>
                      </m:sup>
                    </m:sSubSup>
                  </m:oMath>
                </a14:m>
                <a:r>
                  <a:rPr lang="en-US" sz="2400" b="1" dirty="0">
                    <a:solidFill>
                      <a:prstClr val="black"/>
                    </a:solidFill>
                  </a:rPr>
                  <a:t>=1.1</a:t>
                </a:r>
              </a:p>
              <a:p>
                <a:r>
                  <a:rPr lang="en-US" sz="2400" b="1" baseline="-25000" dirty="0">
                    <a:solidFill>
                      <a:prstClr val="black"/>
                    </a:solidFill>
                  </a:rPr>
                  <a:t>	</a:t>
                </a:r>
                <a:r>
                  <a:rPr lang="en-US" sz="2400" b="1" dirty="0">
                    <a:solidFill>
                      <a:prstClr val="black"/>
                    </a:solidFill>
                  </a:rPr>
                  <a:t>                                1</a:t>
                </a:r>
                <a:r>
                  <a:rPr lang="en-US" sz="2400" b="1" baseline="-25000" dirty="0">
                    <a:solidFill>
                      <a:prstClr val="black"/>
                    </a:solidFill>
                  </a:rPr>
                  <a:t>I2</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oMath>
                </a14:m>
                <a:r>
                  <a:rPr lang="en-US" sz="2400" b="1" dirty="0">
                    <a:solidFill>
                      <a:prstClr val="black"/>
                    </a:solidFill>
                  </a:rPr>
                  <a:t>=6.0</a:t>
                </a:r>
              </a:p>
              <a:p>
                <a:r>
                  <a:rPr lang="en-US" sz="2400" b="1" dirty="0">
                    <a:solidFill>
                      <a:prstClr val="black"/>
                    </a:solidFill>
                  </a:rPr>
                  <a:t>As the neurons of first layer are assumed to have linear transfer function,</a:t>
                </a:r>
              </a:p>
              <a:p>
                <a:r>
                  <a:rPr lang="en-US" sz="2400" b="1" dirty="0">
                    <a:solidFill>
                      <a:prstClr val="black"/>
                    </a:solidFill>
                  </a:rPr>
                  <a:t>			     1</a:t>
                </a:r>
                <a:r>
                  <a:rPr lang="en-US" sz="2400" b="1" baseline="-25000" dirty="0">
                    <a:solidFill>
                      <a:prstClr val="black"/>
                    </a:solidFill>
                  </a:rPr>
                  <a:t>O1</a:t>
                </a:r>
                <a:r>
                  <a:rPr lang="en-US" sz="2400" b="1" dirty="0">
                    <a:solidFill>
                      <a:prstClr val="black"/>
                    </a:solidFill>
                  </a:rPr>
                  <a:t>=1</a:t>
                </a:r>
                <a:r>
                  <a:rPr lang="en-US" sz="2400" b="1" baseline="-25000" dirty="0">
                    <a:solidFill>
                      <a:prstClr val="black"/>
                    </a:solidFill>
                  </a:rPr>
                  <a:t>I1</a:t>
                </a:r>
                <a:r>
                  <a:rPr lang="en-US" sz="2400" b="1" dirty="0">
                    <a:solidFill>
                      <a:prstClr val="black"/>
                    </a:solidFill>
                  </a:rPr>
                  <a:t>=1.1</a:t>
                </a:r>
              </a:p>
              <a:p>
                <a:r>
                  <a:rPr lang="en-US" sz="2400" b="1" dirty="0">
                    <a:solidFill>
                      <a:prstClr val="black"/>
                    </a:solidFill>
                  </a:rPr>
                  <a:t>                                             1</a:t>
                </a:r>
                <a:r>
                  <a:rPr lang="en-US" sz="2400" b="1" baseline="-25000" dirty="0">
                    <a:solidFill>
                      <a:prstClr val="black"/>
                    </a:solidFill>
                  </a:rPr>
                  <a:t>O2</a:t>
                </a:r>
                <a:r>
                  <a:rPr lang="en-US" sz="2400" b="1" dirty="0">
                    <a:solidFill>
                      <a:prstClr val="black"/>
                    </a:solidFill>
                  </a:rPr>
                  <a:t>=1</a:t>
                </a:r>
                <a:r>
                  <a:rPr lang="en-US" sz="2400" b="1" baseline="-25000" dirty="0">
                    <a:solidFill>
                      <a:prstClr val="black"/>
                    </a:solidFill>
                  </a:rPr>
                  <a:t>I2</a:t>
                </a:r>
                <a:r>
                  <a:rPr lang="en-US" sz="2400" b="1" dirty="0">
                    <a:solidFill>
                      <a:prstClr val="black"/>
                    </a:solidFill>
                  </a:rPr>
                  <a:t>=6.0</a:t>
                </a:r>
              </a:p>
              <a:p>
                <a:endParaRPr lang="en-US" sz="2400" b="1" dirty="0">
                  <a:solidFill>
                    <a:prstClr val="black"/>
                  </a:solidFill>
                </a:endParaRPr>
              </a:p>
              <a:p>
                <a:r>
                  <a:rPr lang="en-US" sz="2800" b="1" dirty="0">
                    <a:solidFill>
                      <a:srgbClr val="C00000"/>
                    </a:solidFill>
                    <a:latin typeface="Georgia" panose="02040502050405020303" pitchFamily="18" charset="0"/>
                  </a:rPr>
                  <a:t>Layer </a:t>
                </a:r>
                <a:r>
                  <a:rPr lang="en-US" sz="3200" b="1" dirty="0">
                    <a:solidFill>
                      <a:srgbClr val="C00000"/>
                    </a:solidFill>
                  </a:rPr>
                  <a:t>2</a:t>
                </a:r>
                <a:r>
                  <a:rPr lang="en-US" sz="3200" b="1" dirty="0">
                    <a:solidFill>
                      <a:srgbClr val="C00000"/>
                    </a:solidFill>
                    <a:latin typeface="Georgia" panose="02040502050405020303" pitchFamily="18" charset="0"/>
                  </a:rPr>
                  <a:t>:</a:t>
                </a:r>
              </a:p>
              <a:p>
                <a:endParaRPr lang="en-US" sz="2400" b="1" dirty="0">
                  <a:solidFill>
                    <a:prstClr val="black"/>
                  </a:solidFill>
                </a:endParaRPr>
              </a:p>
              <a:p>
                <a:r>
                  <a:rPr lang="en-US" sz="2400" b="1" dirty="0">
                    <a:solidFill>
                      <a:prstClr val="black"/>
                    </a:solidFill>
                  </a:rPr>
                  <a:t> The inputs of the first two neurons of second layer are coming out </a:t>
                </a:r>
              </a:p>
              <a:p>
                <a:r>
                  <a:rPr lang="en-US" sz="2400" b="1" dirty="0">
                    <a:solidFill>
                      <a:prstClr val="black"/>
                    </a:solidFill>
                  </a:rPr>
                  <a:t> to be equal to 1</a:t>
                </a:r>
                <a:r>
                  <a:rPr lang="en-US" sz="2400" b="1" baseline="-25000" dirty="0">
                    <a:solidFill>
                      <a:prstClr val="black"/>
                    </a:solidFill>
                  </a:rPr>
                  <a:t>O1</a:t>
                </a:r>
                <a:r>
                  <a:rPr lang="en-US" sz="2400" b="1" dirty="0">
                    <a:solidFill>
                      <a:prstClr val="black"/>
                    </a:solidFill>
                  </a:rPr>
                  <a:t> .</a:t>
                </a:r>
              </a:p>
              <a:p>
                <a:endParaRPr lang="en-US" sz="2400" b="1" dirty="0">
                  <a:solidFill>
                    <a:prstClr val="black"/>
                  </a:solidFill>
                </a:endParaRPr>
              </a:p>
              <a:p>
                <a:endParaRPr lang="en-US" sz="2400" b="1" dirty="0">
                  <a:solidFill>
                    <a:prstClr val="black"/>
                  </a:solidFill>
                </a:endParaRPr>
              </a:p>
              <a:p>
                <a:r>
                  <a:rPr lang="en-US" sz="2400" b="1" dirty="0">
                    <a:solidFill>
                      <a:prstClr val="black"/>
                    </a:solidFill>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161637" y="602674"/>
                <a:ext cx="11284527" cy="6247864"/>
              </a:xfrm>
              <a:prstGeom prst="rect">
                <a:avLst/>
              </a:prstGeom>
              <a:blipFill rotWithShape="0">
                <a:blip r:embed="rId7"/>
                <a:stretch>
                  <a:fillRect l="-1135" t="-780"/>
                </a:stretch>
              </a:blipFill>
            </p:spPr>
            <p:txBody>
              <a:bodyPr/>
              <a:lstStyle/>
              <a:p>
                <a:r>
                  <a:rPr lang="en-US">
                    <a:noFill/>
                  </a:rPr>
                  <a:t> </a:t>
                </a:r>
              </a:p>
            </p:txBody>
          </p:sp>
        </mc:Fallback>
      </mc:AlternateContent>
    </p:spTree>
    <p:extLst>
      <p:ext uri="{BB962C8B-B14F-4D97-AF65-F5344CB8AC3E}">
        <p14:creationId xmlns:p14="http://schemas.microsoft.com/office/powerpoint/2010/main" val="2020981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6394"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6395"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161637" y="602674"/>
                <a:ext cx="11284527" cy="6001643"/>
              </a:xfrm>
              <a:prstGeom prst="rect">
                <a:avLst/>
              </a:prstGeom>
              <a:noFill/>
            </p:spPr>
            <p:txBody>
              <a:bodyPr wrap="square" rtlCol="0">
                <a:spAutoFit/>
              </a:bodyPr>
              <a:lstStyle/>
              <a:p>
                <a:r>
                  <a:rPr lang="en-US" sz="2400" b="1" dirty="0">
                    <a:solidFill>
                      <a:prstClr val="black"/>
                    </a:solidFill>
                  </a:rPr>
                  <a:t>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I1</a:t>
                </a:r>
                <a:r>
                  <a:rPr lang="en-US" sz="2400" b="1" dirty="0">
                    <a:solidFill>
                      <a:prstClr val="black"/>
                    </a:solidFill>
                  </a:rPr>
                  <a:t>= 2</a:t>
                </a:r>
                <a:r>
                  <a:rPr lang="en-US" sz="2400" b="1" baseline="-25000" dirty="0">
                    <a:solidFill>
                      <a:prstClr val="black"/>
                    </a:solidFill>
                  </a:rPr>
                  <a:t>I2</a:t>
                </a:r>
                <a:r>
                  <a:rPr lang="en-US" sz="2400" b="1" dirty="0">
                    <a:solidFill>
                      <a:prstClr val="black"/>
                    </a:solidFill>
                  </a:rPr>
                  <a:t>=1</a:t>
                </a:r>
                <a:r>
                  <a:rPr lang="en-US" sz="2400" b="1" baseline="-25000" dirty="0">
                    <a:solidFill>
                      <a:prstClr val="black"/>
                    </a:solidFill>
                  </a:rPr>
                  <a:t>O1</a:t>
                </a:r>
                <a:r>
                  <a:rPr lang="en-US" sz="2400" b="1" dirty="0">
                    <a:solidFill>
                      <a:prstClr val="black"/>
                    </a:solidFill>
                  </a:rPr>
                  <a:t>=</a:t>
                </a:r>
                <a:r>
                  <a:rPr lang="en-US" sz="2400" b="1" baseline="-25000" dirty="0">
                    <a:solidFill>
                      <a:prstClr val="black"/>
                    </a:solidFill>
                  </a:rPr>
                  <a:t> </a:t>
                </a:r>
                <a:r>
                  <a:rPr lang="en-US" sz="2400" b="1" dirty="0">
                    <a:solidFill>
                      <a:prstClr val="black"/>
                    </a:solidFill>
                  </a:rPr>
                  <a:t>1.1 </a:t>
                </a:r>
              </a:p>
              <a:p>
                <a:endParaRPr lang="en-US" sz="2400" b="1" dirty="0">
                  <a:solidFill>
                    <a:prstClr val="black"/>
                  </a:solidFill>
                </a:endParaRPr>
              </a:p>
              <a:p>
                <a:r>
                  <a:rPr lang="en-US" sz="2400" b="1" dirty="0">
                    <a:solidFill>
                      <a:prstClr val="black"/>
                    </a:solidFill>
                  </a:rPr>
                  <a:t>The input I</a:t>
                </a:r>
                <a:r>
                  <a:rPr lang="en-US" sz="2400" b="1" baseline="-25000" dirty="0">
                    <a:solidFill>
                      <a:prstClr val="black"/>
                    </a:solidFill>
                  </a:rPr>
                  <a:t>1</a:t>
                </a:r>
                <a:r>
                  <a:rPr lang="en-US" sz="2400" b="1" dirty="0">
                    <a:solidFill>
                      <a:prstClr val="black"/>
                    </a:solidFill>
                  </a:rPr>
                  <a:t> can be called either LW or H.</a:t>
                </a:r>
              </a:p>
              <a:p>
                <a:endParaRPr lang="en-US" sz="2400" b="1" dirty="0">
                  <a:solidFill>
                    <a:prstClr val="black"/>
                  </a:solidFill>
                </a:endParaRPr>
              </a:p>
              <a:p>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O1	</a:t>
                </a:r>
                <a:r>
                  <a:rPr lang="en-US" sz="2400" b="1" dirty="0">
                    <a:solidFill>
                      <a:prstClr val="black"/>
                    </a:solidFill>
                  </a:rPr>
                  <a:t>=</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𝟗𝟎𝟎𝟗𝟗𝟎</m:t>
                    </m:r>
                  </m:oMath>
                </a14:m>
                <a:endParaRPr lang="en-US" sz="2400" b="1" dirty="0">
                  <a:solidFill>
                    <a:prstClr val="black"/>
                  </a:solidFill>
                </a:endParaRPr>
              </a:p>
              <a:p>
                <a:r>
                  <a:rPr lang="en-US" sz="2400" b="1" dirty="0">
                    <a:solidFill>
                      <a:prstClr val="black"/>
                    </a:solidFill>
                  </a:rPr>
                  <a:t>                                   2</a:t>
                </a:r>
                <a:r>
                  <a:rPr lang="en-US" sz="2400" b="1" baseline="-25000" dirty="0">
                    <a:solidFill>
                      <a:prstClr val="black"/>
                    </a:solidFill>
                  </a:rPr>
                  <a:t>O2</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𝟗𝟗</m:t>
                    </m:r>
                    <m:r>
                      <a:rPr lang="en-US" sz="2400" b="1" i="1" smtClean="0">
                        <a:solidFill>
                          <a:prstClr val="black"/>
                        </a:solidFill>
                        <a:latin typeface="Cambria Math" panose="02040503050406030204" pitchFamily="18" charset="0"/>
                      </a:rPr>
                      <m:t>𝟎𝟎</m:t>
                    </m:r>
                    <m:r>
                      <a:rPr lang="en-US" sz="2400" b="1" i="1">
                        <a:solidFill>
                          <a:prstClr val="black"/>
                        </a:solidFill>
                        <a:latin typeface="Cambria Math" panose="02040503050406030204" pitchFamily="18" charset="0"/>
                      </a:rPr>
                      <m:t>𝟗</m:t>
                    </m:r>
                  </m:oMath>
                </a14:m>
                <a:endParaRPr lang="en-US" sz="2400" b="1" dirty="0">
                  <a:solidFill>
                    <a:prstClr val="black"/>
                  </a:solidFill>
                </a:endParaRPr>
              </a:p>
              <a:p>
                <a:endParaRPr lang="en-US" sz="2400" b="1" dirty="0">
                  <a:solidFill>
                    <a:prstClr val="black"/>
                  </a:solidFill>
                </a:endParaRPr>
              </a:p>
              <a:p>
                <a:r>
                  <a:rPr lang="en-US" sz="2400" b="1" dirty="0">
                    <a:solidFill>
                      <a:prstClr val="black"/>
                    </a:solidFill>
                  </a:rPr>
                  <a:t>Similarly, 		2</a:t>
                </a:r>
                <a:r>
                  <a:rPr lang="en-US" sz="2400" b="1" baseline="-25000" dirty="0">
                    <a:solidFill>
                      <a:prstClr val="black"/>
                    </a:solidFill>
                  </a:rPr>
                  <a:t>I3</a:t>
                </a:r>
                <a:r>
                  <a:rPr lang="en-US" sz="2400" b="1" dirty="0">
                    <a:solidFill>
                      <a:prstClr val="black"/>
                    </a:solidFill>
                  </a:rPr>
                  <a:t>= 2</a:t>
                </a:r>
                <a:r>
                  <a:rPr lang="en-US" sz="2400" b="1" baseline="-25000" dirty="0">
                    <a:solidFill>
                      <a:prstClr val="black"/>
                    </a:solidFill>
                  </a:rPr>
                  <a:t>I4</a:t>
                </a:r>
                <a:r>
                  <a:rPr lang="en-US" sz="2400" b="1" dirty="0">
                    <a:solidFill>
                      <a:prstClr val="black"/>
                    </a:solidFill>
                  </a:rPr>
                  <a:t>=1</a:t>
                </a:r>
                <a:r>
                  <a:rPr lang="en-US" sz="2400" b="1" baseline="-25000" dirty="0">
                    <a:solidFill>
                      <a:prstClr val="black"/>
                    </a:solidFill>
                  </a:rPr>
                  <a:t>O2 </a:t>
                </a:r>
                <a:r>
                  <a:rPr lang="en-US" sz="2400" b="1" dirty="0">
                    <a:solidFill>
                      <a:prstClr val="black"/>
                    </a:solidFill>
                  </a:rPr>
                  <a:t>= 6.0</a:t>
                </a:r>
                <a:r>
                  <a:rPr lang="en-US" sz="2400" b="1" baseline="-25000" dirty="0">
                    <a:solidFill>
                      <a:prstClr val="black"/>
                    </a:solidFill>
                  </a:rPr>
                  <a:t> </a:t>
                </a:r>
                <a:r>
                  <a:rPr lang="en-US" sz="2400" b="1" dirty="0">
                    <a:solidFill>
                      <a:prstClr val="black"/>
                    </a:solidFill>
                  </a:rPr>
                  <a:t> </a:t>
                </a:r>
              </a:p>
              <a:p>
                <a:endParaRPr lang="en-US" sz="2400" b="1" dirty="0">
                  <a:solidFill>
                    <a:prstClr val="black"/>
                  </a:solidFill>
                </a:endParaRPr>
              </a:p>
              <a:p>
                <a:r>
                  <a:rPr lang="en-US" sz="2400" b="1" dirty="0">
                    <a:solidFill>
                      <a:prstClr val="black"/>
                    </a:solidFill>
                  </a:rPr>
                  <a:t>The input I</a:t>
                </a:r>
                <a:r>
                  <a:rPr lang="en-US" sz="2400" b="1" baseline="-25000" dirty="0">
                    <a:solidFill>
                      <a:prstClr val="black"/>
                    </a:solidFill>
                  </a:rPr>
                  <a:t>2</a:t>
                </a:r>
                <a:r>
                  <a:rPr lang="en-US" sz="2400" b="1" dirty="0">
                    <a:solidFill>
                      <a:prstClr val="black"/>
                    </a:solidFill>
                  </a:rPr>
                  <a:t> can be declared either SM or LR.</a:t>
                </a:r>
              </a:p>
              <a:p>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2</a:t>
                </a:r>
                <a:r>
                  <a:rPr lang="en-US" sz="2400" b="1" baseline="-25000" dirty="0">
                    <a:solidFill>
                      <a:prstClr val="black"/>
                    </a:solidFill>
                  </a:rPr>
                  <a:t>O3	</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SM</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𝟖</m:t>
                    </m:r>
                  </m:oMath>
                </a14:m>
                <a:endParaRPr lang="en-US" sz="2400" b="1" dirty="0">
                  <a:solidFill>
                    <a:prstClr val="black"/>
                  </a:solidFill>
                </a:endParaRPr>
              </a:p>
              <a:p>
                <a:r>
                  <a:rPr lang="en-US" sz="2400" b="1" dirty="0">
                    <a:solidFill>
                      <a:prstClr val="black"/>
                    </a:solidFill>
                  </a:rPr>
                  <a:t>                                   2</a:t>
                </a:r>
                <a:r>
                  <a:rPr lang="en-US" sz="2400" b="1" baseline="-25000" dirty="0">
                    <a:solidFill>
                      <a:prstClr val="black"/>
                    </a:solidFill>
                  </a:rPr>
                  <a:t>O4</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LR</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𝟐</m:t>
                    </m:r>
                  </m:oMath>
                </a14:m>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a:p>
                <a:endParaRPr lang="en-US" sz="2400" b="1"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1637" y="602674"/>
                <a:ext cx="11284527" cy="6001643"/>
              </a:xfrm>
              <a:prstGeom prst="rect">
                <a:avLst/>
              </a:prstGeom>
              <a:blipFill rotWithShape="0">
                <a:blip r:embed="rId7"/>
                <a:stretch>
                  <a:fillRect l="-864" t="-813"/>
                </a:stretch>
              </a:blipFill>
            </p:spPr>
            <p:txBody>
              <a:bodyPr/>
              <a:lstStyle/>
              <a:p>
                <a:r>
                  <a:rPr lang="en-US">
                    <a:noFill/>
                  </a:rPr>
                  <a:t> </a:t>
                </a:r>
              </a:p>
            </p:txBody>
          </p:sp>
        </mc:Fallback>
      </mc:AlternateContent>
    </p:spTree>
    <p:extLst>
      <p:ext uri="{BB962C8B-B14F-4D97-AF65-F5344CB8AC3E}">
        <p14:creationId xmlns:p14="http://schemas.microsoft.com/office/powerpoint/2010/main" val="629916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graphicFrame>
        <p:nvGraphicFramePr>
          <p:cNvPr id="7" name="Object 6"/>
          <p:cNvGraphicFramePr>
            <a:graphicFrameLocks noChangeAspect="1"/>
          </p:cNvGraphicFramePr>
          <p:nvPr/>
        </p:nvGraphicFramePr>
        <p:xfrm>
          <a:off x="4927600" y="2463800"/>
          <a:ext cx="914400" cy="228600"/>
        </p:xfrm>
        <a:graphic>
          <a:graphicData uri="http://schemas.openxmlformats.org/presentationml/2006/ole">
            <mc:AlternateContent xmlns:mc="http://schemas.openxmlformats.org/markup-compatibility/2006">
              <mc:Choice xmlns:v="urn:schemas-microsoft-com:vml" Requires="v">
                <p:oleObj spid="_x0000_s17418" name="Equation" r:id="rId3" imgW="914400" imgH="228960" progId="Equation.DSMT4">
                  <p:embed/>
                </p:oleObj>
              </mc:Choice>
              <mc:Fallback>
                <p:oleObj name="Equation" r:id="rId3"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7600" y="2463800"/>
                        <a:ext cx="9144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4584700" y="2044700"/>
          <a:ext cx="127000" cy="203200"/>
        </p:xfrm>
        <a:graphic>
          <a:graphicData uri="http://schemas.openxmlformats.org/presentationml/2006/ole">
            <mc:AlternateContent xmlns:mc="http://schemas.openxmlformats.org/markup-compatibility/2006">
              <mc:Choice xmlns:v="urn:schemas-microsoft-com:vml" Requires="v">
                <p:oleObj spid="_x0000_s17419" name="Equation" r:id="rId5" imgW="914400" imgH="228960" progId="Equation.DSMT4">
                  <p:embed/>
                </p:oleObj>
              </mc:Choice>
              <mc:Fallback>
                <p:oleObj name="Equation" r:id="rId5" imgW="914400" imgH="2289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700" y="2044700"/>
                        <a:ext cx="1270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90501" y="927758"/>
            <a:ext cx="10878272" cy="830997"/>
          </a:xfrm>
          <a:prstGeom prst="rect">
            <a:avLst/>
          </a:prstGeom>
          <a:noFill/>
        </p:spPr>
        <p:txBody>
          <a:bodyPr wrap="square" rtlCol="0">
            <a:spAutoFit/>
          </a:bodyPr>
          <a:lstStyle/>
          <a:p>
            <a:r>
              <a:rPr lang="en-US" sz="2400" b="1" dirty="0">
                <a:solidFill>
                  <a:prstClr val="black"/>
                </a:solidFill>
              </a:rPr>
              <a:t>Corresponding to the inputs I</a:t>
            </a:r>
            <a:r>
              <a:rPr lang="en-US" sz="2400" b="1" baseline="-25000" dirty="0">
                <a:solidFill>
                  <a:prstClr val="black"/>
                </a:solidFill>
              </a:rPr>
              <a:t>1</a:t>
            </a:r>
            <a:r>
              <a:rPr lang="en-US" sz="2400" b="1" dirty="0">
                <a:solidFill>
                  <a:prstClr val="black"/>
                </a:solidFill>
              </a:rPr>
              <a:t> = 1.1, I</a:t>
            </a:r>
            <a:r>
              <a:rPr lang="en-US" sz="2400" b="1" baseline="-25000" dirty="0">
                <a:solidFill>
                  <a:prstClr val="black"/>
                </a:solidFill>
              </a:rPr>
              <a:t>2</a:t>
            </a:r>
            <a:r>
              <a:rPr lang="en-US" sz="2400" b="1" dirty="0">
                <a:solidFill>
                  <a:prstClr val="black"/>
                </a:solidFill>
              </a:rPr>
              <a:t> = 6.0, all possible four rules will be fired and their inputs and outputs are given below. </a:t>
            </a:r>
          </a:p>
        </p:txBody>
      </p:sp>
      <p:sp>
        <p:nvSpPr>
          <p:cNvPr id="2" name="Rectangle 1"/>
          <p:cNvSpPr/>
          <p:nvPr/>
        </p:nvSpPr>
        <p:spPr>
          <a:xfrm>
            <a:off x="190501" y="428037"/>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3</a:t>
            </a:r>
            <a:r>
              <a:rPr lang="en-US" sz="3200" b="1" dirty="0">
                <a:solidFill>
                  <a:srgbClr val="C00000"/>
                </a:solidFill>
                <a:latin typeface="Georgia" panose="02040502050405020303" pitchFamily="18" charset="0"/>
              </a:rPr>
              <a:t>:</a:t>
            </a:r>
          </a:p>
        </p:txBody>
      </p:sp>
      <p:grpSp>
        <p:nvGrpSpPr>
          <p:cNvPr id="13" name="Group 12"/>
          <p:cNvGrpSpPr/>
          <p:nvPr/>
        </p:nvGrpSpPr>
        <p:grpSpPr>
          <a:xfrm>
            <a:off x="3108625" y="1786236"/>
            <a:ext cx="2733375" cy="1812328"/>
            <a:chOff x="2662580" y="2640137"/>
            <a:chExt cx="2733375" cy="1812328"/>
          </a:xfrm>
        </p:grpSpPr>
        <mc:AlternateContent xmlns:mc="http://schemas.openxmlformats.org/markup-compatibility/2006" xmlns:a14="http://schemas.microsoft.com/office/drawing/2010/main">
          <mc:Choice Requires="a14">
            <p:sp>
              <p:nvSpPr>
                <p:cNvPr id="3" name="Rectangle 2"/>
                <p:cNvSpPr/>
                <p:nvPr/>
              </p:nvSpPr>
              <p:spPr>
                <a:xfrm>
                  <a:off x="2673735" y="2640137"/>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I1</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𝟗𝟎𝟎𝟗𝟗𝟎</m:t>
                      </m:r>
                    </m:oMath>
                  </a14:m>
                  <a:r>
                    <a:rPr lang="en-US" sz="2400" b="1" dirty="0">
                      <a:solidFill>
                        <a:prstClr val="black"/>
                      </a:solidFill>
                    </a:rPr>
                    <a:t>,0.8)</a:t>
                  </a:r>
                  <a:endParaRPr lang="en-US"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673735" y="2640137"/>
                  <a:ext cx="2722220" cy="461665"/>
                </a:xfrm>
                <a:prstGeom prst="rect">
                  <a:avLst/>
                </a:prstGeom>
                <a:blipFill rotWithShape="0">
                  <a:blip r:embed="rId7"/>
                  <a:stretch>
                    <a:fillRect l="-3587" t="-10526" r="-246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662580" y="3546301"/>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I3</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𝟎𝟗𝟗𝟎𝟎𝟗</m:t>
                      </m:r>
                    </m:oMath>
                  </a14:m>
                  <a:r>
                    <a:rPr lang="en-US" sz="2400" b="1" dirty="0">
                      <a:solidFill>
                        <a:prstClr val="black"/>
                      </a:solidFill>
                    </a:rPr>
                    <a:t>,0.8)</a:t>
                  </a:r>
                  <a:endParaRPr lang="en-US" dirty="0">
                    <a:solidFill>
                      <a:prstClr val="black"/>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662580" y="3546301"/>
                  <a:ext cx="2722220" cy="461665"/>
                </a:xfrm>
                <a:prstGeom prst="rect">
                  <a:avLst/>
                </a:prstGeom>
                <a:blipFill rotWithShape="0">
                  <a:blip r:embed="rId8"/>
                  <a:stretch>
                    <a:fillRect l="-3579" t="-10667" r="-223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673735" y="3126662"/>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I2</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𝟗𝟎𝟎𝟗𝟗𝟎</m:t>
                      </m:r>
                    </m:oMath>
                  </a14:m>
                  <a:r>
                    <a:rPr lang="en-US" sz="2400" b="1" dirty="0">
                      <a:solidFill>
                        <a:prstClr val="black"/>
                      </a:solidFill>
                    </a:rPr>
                    <a:t>,0.2)</a:t>
                  </a:r>
                  <a:endParaRPr lang="en-US" dirty="0">
                    <a:solidFill>
                      <a:prstClr val="black"/>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2673735" y="3126662"/>
                  <a:ext cx="2722220" cy="461665"/>
                </a:xfrm>
                <a:prstGeom prst="rect">
                  <a:avLst/>
                </a:prstGeom>
                <a:blipFill rotWithShape="0">
                  <a:blip r:embed="rId9"/>
                  <a:stretch>
                    <a:fillRect l="-3587" t="-10526" r="-246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662580" y="3990800"/>
                  <a:ext cx="2722220" cy="461665"/>
                </a:xfrm>
                <a:prstGeom prst="rect">
                  <a:avLst/>
                </a:prstGeom>
              </p:spPr>
              <p:txBody>
                <a:bodyPr wrap="none">
                  <a:spAutoFit/>
                </a:bodyPr>
                <a:lstStyle/>
                <a:p>
                  <a:r>
                    <a:rPr lang="en-US" sz="2400" b="1" dirty="0">
                      <a:solidFill>
                        <a:prstClr val="black"/>
                      </a:solidFill>
                    </a:rPr>
                    <a:t>3</a:t>
                  </a:r>
                  <a:r>
                    <a:rPr lang="en-US" sz="2400" b="1" baseline="-25000" dirty="0">
                      <a:solidFill>
                        <a:prstClr val="black"/>
                      </a:solidFill>
                    </a:rPr>
                    <a:t>I4</a:t>
                  </a:r>
                  <a:r>
                    <a:rPr lang="en-US" sz="2400" b="1" dirty="0">
                      <a:solidFill>
                        <a:prstClr val="black"/>
                      </a:solidFill>
                    </a:rPr>
                    <a:t>=(</a:t>
                  </a:r>
                  <a14:m>
                    <m:oMath xmlns:m="http://schemas.openxmlformats.org/officeDocument/2006/math">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𝟎𝟗𝟗𝟎𝟎𝟗</m:t>
                      </m:r>
                    </m:oMath>
                  </a14:m>
                  <a:r>
                    <a:rPr lang="en-US" sz="2400" b="1" dirty="0">
                      <a:solidFill>
                        <a:prstClr val="black"/>
                      </a:solidFill>
                    </a:rPr>
                    <a:t>,0.2)</a:t>
                  </a:r>
                  <a:endParaRPr lang="en-US" dirty="0">
                    <a:solidFill>
                      <a:prstClr val="black"/>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662580" y="3990800"/>
                  <a:ext cx="2722220" cy="461665"/>
                </a:xfrm>
                <a:prstGeom prst="rect">
                  <a:avLst/>
                </a:prstGeom>
                <a:blipFill rotWithShape="0">
                  <a:blip r:embed="rId10"/>
                  <a:stretch>
                    <a:fillRect l="-3579" t="-10667" r="-2237" b="-30667"/>
                  </a:stretch>
                </a:blipFill>
              </p:spPr>
              <p:txBody>
                <a:bodyPr/>
                <a:lstStyle/>
                <a:p>
                  <a:r>
                    <a:rPr lang="en-US">
                      <a:noFill/>
                    </a:rPr>
                    <a:t> </a:t>
                  </a:r>
                </a:p>
              </p:txBody>
            </p:sp>
          </mc:Fallback>
        </mc:AlternateContent>
      </p:grpSp>
      <p:sp>
        <p:nvSpPr>
          <p:cNvPr id="14" name="TextBox 13"/>
          <p:cNvSpPr txBox="1"/>
          <p:nvPr/>
        </p:nvSpPr>
        <p:spPr>
          <a:xfrm>
            <a:off x="190501" y="3672211"/>
            <a:ext cx="10900063" cy="830997"/>
          </a:xfrm>
          <a:prstGeom prst="rect">
            <a:avLst/>
          </a:prstGeom>
          <a:noFill/>
        </p:spPr>
        <p:txBody>
          <a:bodyPr wrap="square" rtlCol="0">
            <a:spAutoFit/>
          </a:bodyPr>
          <a:lstStyle/>
          <a:p>
            <a:r>
              <a:rPr lang="en-US" sz="2400" b="1" dirty="0">
                <a:solidFill>
                  <a:prstClr val="black"/>
                </a:solidFill>
              </a:rPr>
              <a:t>As this layer performs multiplication operation, the outputs of the above neurons can be determined like the following:  </a:t>
            </a:r>
          </a:p>
        </p:txBody>
      </p:sp>
      <mc:AlternateContent xmlns:mc="http://schemas.openxmlformats.org/markup-compatibility/2006" xmlns:a14="http://schemas.microsoft.com/office/drawing/2010/main">
        <mc:Choice Requires="a14">
          <p:sp>
            <p:nvSpPr>
              <p:cNvPr id="15" name="Rectangle 14"/>
              <p:cNvSpPr/>
              <p:nvPr/>
            </p:nvSpPr>
            <p:spPr>
              <a:xfrm>
                <a:off x="2410727" y="483668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O1</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a:solidFill>
                          <a:prstClr val="black"/>
                        </a:solidFill>
                      </a:rPr>
                      <m:t>SM</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𝟕𝟐𝟎𝟕𝟗𝟐</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m:t>
                        </m:r>
                      </m:sub>
                    </m:sSub>
                  </m:oMath>
                </a14:m>
                <a:endParaRPr lang="en-US" sz="2400"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2410727" y="4836687"/>
                <a:ext cx="6099428" cy="461665"/>
              </a:xfrm>
              <a:prstGeom prst="rect">
                <a:avLst/>
              </a:prstGeom>
              <a:blipFill rotWithShape="0">
                <a:blip r:embed="rId11"/>
                <a:stretch>
                  <a:fillRect l="-1499"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802434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42900" y="2377059"/>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4</a:t>
            </a:r>
            <a:r>
              <a:rPr lang="en-US" sz="3200" b="1" dirty="0">
                <a:solidFill>
                  <a:srgbClr val="C00000"/>
                </a:solidFill>
                <a:latin typeface="Georgia" panose="02040502050405020303" pitchFamily="18" charset="0"/>
              </a:rPr>
              <a:t>:</a:t>
            </a:r>
          </a:p>
        </p:txBody>
      </p:sp>
      <p:grpSp>
        <p:nvGrpSpPr>
          <p:cNvPr id="4" name="Group 3"/>
          <p:cNvGrpSpPr/>
          <p:nvPr/>
        </p:nvGrpSpPr>
        <p:grpSpPr>
          <a:xfrm>
            <a:off x="2628936" y="656057"/>
            <a:ext cx="6099428" cy="1544649"/>
            <a:chOff x="1953527" y="1258707"/>
            <a:chExt cx="6099428" cy="1507517"/>
          </a:xfrm>
        </p:grpSpPr>
        <mc:AlternateContent xmlns:mc="http://schemas.openxmlformats.org/markup-compatibility/2006" xmlns:a14="http://schemas.microsoft.com/office/drawing/2010/main">
          <mc:Choice Requires="a14">
            <p:sp>
              <p:nvSpPr>
                <p:cNvPr id="15" name="Rectangle 14"/>
                <p:cNvSpPr/>
                <p:nvPr/>
              </p:nvSpPr>
              <p:spPr>
                <a:xfrm>
                  <a:off x="1953527" y="125870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O2</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LW</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smtClean="0">
                          <a:solidFill>
                            <a:prstClr val="black"/>
                          </a:solidFill>
                        </a:rPr>
                        <m:t>LR</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𝟏𝟖𝟎𝟏𝟗𝟖</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𝟐</m:t>
                          </m:r>
                        </m:sub>
                      </m:sSub>
                    </m:oMath>
                  </a14:m>
                  <a:endParaRPr lang="en-US" sz="2400"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953527" y="1258707"/>
                  <a:ext cx="6099428" cy="461665"/>
                </a:xfrm>
                <a:prstGeom prst="rect">
                  <a:avLst/>
                </a:prstGeom>
                <a:blipFill rotWithShape="0">
                  <a:blip r:embed="rId4"/>
                  <a:stretch>
                    <a:fillRect l="-1499" t="-10390"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953527" y="2304559"/>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O4</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smtClean="0">
                          <a:solidFill>
                            <a:prstClr val="black"/>
                          </a:solidFill>
                        </a:rPr>
                        <m:t>LR</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𝟎𝟏𝟗𝟖𝟎𝟐</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𝟒</m:t>
                          </m:r>
                        </m:sub>
                      </m:sSub>
                    </m:oMath>
                  </a14:m>
                  <a:endParaRPr lang="en-US" sz="2400" dirty="0">
                    <a:solidFill>
                      <a:prstClr val="black"/>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1953527" y="2304559"/>
                  <a:ext cx="6099428" cy="461665"/>
                </a:xfrm>
                <a:prstGeom prst="rect">
                  <a:avLst/>
                </a:prstGeom>
                <a:blipFill rotWithShape="0">
                  <a:blip r:embed="rId5"/>
                  <a:stretch>
                    <a:fillRect l="-1499" t="-10256" b="-25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953527" y="1813867"/>
                  <a:ext cx="6099428" cy="461665"/>
                </a:xfrm>
                <a:prstGeom prst="rect">
                  <a:avLst/>
                </a:prstGeom>
              </p:spPr>
              <p:txBody>
                <a:bodyPr wrap="square">
                  <a:spAutoFit/>
                </a:bodyPr>
                <a:lstStyle/>
                <a:p>
                  <a:r>
                    <a:rPr lang="en-US" sz="2400" b="1" dirty="0">
                      <a:solidFill>
                        <a:prstClr val="black"/>
                      </a:solidFill>
                    </a:rPr>
                    <a:t>3</a:t>
                  </a:r>
                  <a:r>
                    <a:rPr lang="en-US" sz="2400" b="1" baseline="-25000" dirty="0">
                      <a:solidFill>
                        <a:prstClr val="black"/>
                      </a:solidFill>
                    </a:rPr>
                    <a:t>O3</a:t>
                  </a:r>
                  <a:r>
                    <a:rPr lang="en-US" sz="2400" b="1" dirty="0">
                      <a:solidFill>
                        <a:prstClr val="black"/>
                      </a:solidFill>
                    </a:rPr>
                    <a:t> =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𝝁</m:t>
                      </m:r>
                    </m:oMath>
                  </a14:m>
                  <a:r>
                    <a:rPr lang="en-US" sz="2400" b="1" baseline="-25000" dirty="0">
                      <a:solidFill>
                        <a:prstClr val="black"/>
                      </a:solidFill>
                    </a:rPr>
                    <a:t>H</a:t>
                  </a:r>
                  <a:r>
                    <a:rPr lang="en-US" sz="2400" b="1" dirty="0">
                      <a:solidFill>
                        <a:prstClr val="black"/>
                      </a:solidFill>
                    </a:rPr>
                    <a:t> (</a:t>
                  </a:r>
                  <a14:m>
                    <m:oMath xmlns:m="http://schemas.openxmlformats.org/officeDocument/2006/math">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𝟏</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𝝁</m:t>
                      </m:r>
                      <m:r>
                        <m:rPr>
                          <m:nor/>
                        </m:rPr>
                        <a:rPr lang="en-US" sz="2400" b="1" baseline="-25000" dirty="0">
                          <a:solidFill>
                            <a:prstClr val="black"/>
                          </a:solidFill>
                        </a:rPr>
                        <m:t>SM</m:t>
                      </m:r>
                      <m:r>
                        <m:rPr>
                          <m:nor/>
                        </m:rPr>
                        <a:rPr lang="en-US" sz="2400" b="1" dirty="0">
                          <a:solidFill>
                            <a:prstClr val="black"/>
                          </a:solidFill>
                        </a:rPr>
                        <m:t> (</m:t>
                      </m:r>
                      <m:sSubSup>
                        <m:sSubSupPr>
                          <m:ctrlPr>
                            <a:rPr lang="en-US" sz="2400" b="1" i="1">
                              <a:solidFill>
                                <a:prstClr val="black"/>
                              </a:solidFill>
                              <a:latin typeface="Cambria Math" panose="02040503050406030204" pitchFamily="18" charset="0"/>
                            </a:rPr>
                          </m:ctrlPr>
                        </m:sSubSup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𝟐</m:t>
                          </m:r>
                        </m:sub>
                        <m:sup>
                          <m:r>
                            <a:rPr lang="en-US" sz="2400" b="1" i="1">
                              <a:solidFill>
                                <a:prstClr val="black"/>
                              </a:solidFill>
                              <a:latin typeface="Cambria Math" panose="02040503050406030204" pitchFamily="18" charset="0"/>
                            </a:rPr>
                            <m:t>∗</m:t>
                          </m:r>
                        </m:sup>
                      </m:sSubSup>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𝟎𝟕𝟗𝟐𝟎𝟕</m:t>
                      </m:r>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𝟑</m:t>
                          </m:r>
                        </m:sub>
                      </m:sSub>
                    </m:oMath>
                  </a14:m>
                  <a:endParaRPr lang="en-US" sz="2400" dirty="0">
                    <a:solidFill>
                      <a:prstClr val="black"/>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953527" y="1813867"/>
                  <a:ext cx="6099428" cy="461665"/>
                </a:xfrm>
                <a:prstGeom prst="rect">
                  <a:avLst/>
                </a:prstGeom>
                <a:blipFill rotWithShape="0">
                  <a:blip r:embed="rId6"/>
                  <a:stretch>
                    <a:fillRect l="-1499" t="-10256" b="-25641"/>
                  </a:stretch>
                </a:blipFill>
              </p:spPr>
              <p:txBody>
                <a:bodyPr/>
                <a:lstStyle/>
                <a:p>
                  <a:r>
                    <a:rPr lang="en-US">
                      <a:noFill/>
                    </a:rPr>
                    <a:t> </a:t>
                  </a:r>
                </a:p>
              </p:txBody>
            </p:sp>
          </mc:Fallback>
        </mc:AlternateContent>
      </p:grpSp>
      <p:sp>
        <p:nvSpPr>
          <p:cNvPr id="18" name="Rectangle 17"/>
          <p:cNvSpPr/>
          <p:nvPr/>
        </p:nvSpPr>
        <p:spPr>
          <a:xfrm>
            <a:off x="342901" y="580437"/>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3</a:t>
            </a:r>
            <a:r>
              <a:rPr lang="en-US" sz="3200" b="1" dirty="0">
                <a:solidFill>
                  <a:srgbClr val="C00000"/>
                </a:solidFill>
                <a:latin typeface="Georgia" panose="02040502050405020303" pitchFamily="18" charset="0"/>
              </a:rPr>
              <a:t>:</a:t>
            </a:r>
          </a:p>
        </p:txBody>
      </p:sp>
      <p:sp>
        <p:nvSpPr>
          <p:cNvPr id="8" name="TextBox 7"/>
          <p:cNvSpPr txBox="1"/>
          <p:nvPr/>
        </p:nvSpPr>
        <p:spPr>
          <a:xfrm>
            <a:off x="1350818" y="3054927"/>
            <a:ext cx="8831407" cy="461665"/>
          </a:xfrm>
          <a:prstGeom prst="rect">
            <a:avLst/>
          </a:prstGeom>
          <a:noFill/>
        </p:spPr>
        <p:txBody>
          <a:bodyPr wrap="square" rtlCol="0">
            <a:spAutoFit/>
          </a:bodyPr>
          <a:lstStyle/>
          <a:p>
            <a:r>
              <a:rPr lang="en-US" sz="2400" b="1" dirty="0">
                <a:solidFill>
                  <a:prstClr val="black"/>
                </a:solidFill>
              </a:rPr>
              <a:t>The normalized firing strengths           can be calculated as follows: </a:t>
            </a:r>
          </a:p>
        </p:txBody>
      </p:sp>
      <p:graphicFrame>
        <p:nvGraphicFramePr>
          <p:cNvPr id="19" name="Object 18"/>
          <p:cNvGraphicFramePr>
            <a:graphicFrameLocks noChangeAspect="1"/>
          </p:cNvGraphicFramePr>
          <p:nvPr>
            <p:extLst/>
          </p:nvPr>
        </p:nvGraphicFramePr>
        <p:xfrm>
          <a:off x="5436321" y="3038109"/>
          <a:ext cx="660400" cy="495300"/>
        </p:xfrm>
        <a:graphic>
          <a:graphicData uri="http://schemas.openxmlformats.org/presentationml/2006/ole">
            <mc:AlternateContent xmlns:mc="http://schemas.openxmlformats.org/markup-compatibility/2006">
              <mc:Choice xmlns:v="urn:schemas-microsoft-com:vml" Requires="v">
                <p:oleObj spid="_x0000_s18442" name="Equation" r:id="rId7" imgW="660240" imgH="495000" progId="Equation.DSMT4">
                  <p:embed/>
                </p:oleObj>
              </mc:Choice>
              <mc:Fallback>
                <p:oleObj name="Equation" r:id="rId7" imgW="660240" imgH="495000" progId="Equation.DSMT4">
                  <p:embed/>
                  <p:pic>
                    <p:nvPicPr>
                      <p:cNvPr id="0" name=""/>
                      <p:cNvPicPr/>
                      <p:nvPr/>
                    </p:nvPicPr>
                    <p:blipFill>
                      <a:blip r:embed="rId8"/>
                      <a:stretch>
                        <a:fillRect/>
                      </a:stretch>
                    </p:blipFill>
                    <p:spPr>
                      <a:xfrm>
                        <a:off x="5436321" y="3038109"/>
                        <a:ext cx="660400" cy="495300"/>
                      </a:xfrm>
                      <a:prstGeom prst="rect">
                        <a:avLst/>
                      </a:prstGeom>
                    </p:spPr>
                  </p:pic>
                </p:oleObj>
              </mc:Fallback>
            </mc:AlternateContent>
          </a:graphicData>
        </a:graphic>
      </p:graphicFrame>
      <p:graphicFrame>
        <p:nvGraphicFramePr>
          <p:cNvPr id="20" name="Object 19"/>
          <p:cNvGraphicFramePr>
            <a:graphicFrameLocks noChangeAspect="1"/>
          </p:cNvGraphicFramePr>
          <p:nvPr>
            <p:extLst/>
          </p:nvPr>
        </p:nvGraphicFramePr>
        <p:xfrm>
          <a:off x="2628936" y="3557706"/>
          <a:ext cx="5321300" cy="2603500"/>
        </p:xfrm>
        <a:graphic>
          <a:graphicData uri="http://schemas.openxmlformats.org/presentationml/2006/ole">
            <mc:AlternateContent xmlns:mc="http://schemas.openxmlformats.org/markup-compatibility/2006">
              <mc:Choice xmlns:v="urn:schemas-microsoft-com:vml" Requires="v">
                <p:oleObj spid="_x0000_s18443" name="Equation" r:id="rId9" imgW="5321160" imgH="2603160" progId="Equation.DSMT4">
                  <p:embed/>
                </p:oleObj>
              </mc:Choice>
              <mc:Fallback>
                <p:oleObj name="Equation" r:id="rId9" imgW="5321160" imgH="2603160" progId="Equation.DSMT4">
                  <p:embed/>
                  <p:pic>
                    <p:nvPicPr>
                      <p:cNvPr id="0" name=""/>
                      <p:cNvPicPr/>
                      <p:nvPr/>
                    </p:nvPicPr>
                    <p:blipFill>
                      <a:blip r:embed="rId10"/>
                      <a:stretch>
                        <a:fillRect/>
                      </a:stretch>
                    </p:blipFill>
                    <p:spPr>
                      <a:xfrm>
                        <a:off x="2628936" y="3557706"/>
                        <a:ext cx="5321300" cy="2603500"/>
                      </a:xfrm>
                      <a:prstGeom prst="rect">
                        <a:avLst/>
                      </a:prstGeom>
                    </p:spPr>
                  </p:pic>
                </p:oleObj>
              </mc:Fallback>
            </mc:AlternateContent>
          </a:graphicData>
        </a:graphic>
      </p:graphicFrame>
    </p:spTree>
    <p:extLst>
      <p:ext uri="{BB962C8B-B14F-4D97-AF65-F5344CB8AC3E}">
        <p14:creationId xmlns:p14="http://schemas.microsoft.com/office/powerpoint/2010/main" val="3932151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42899" y="2748975"/>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5</a:t>
            </a:r>
            <a:r>
              <a:rPr lang="en-US" sz="3200" b="1" dirty="0">
                <a:solidFill>
                  <a:srgbClr val="C00000"/>
                </a:solidFill>
                <a:latin typeface="Georgia" panose="02040502050405020303" pitchFamily="18" charset="0"/>
              </a:rPr>
              <a:t>:</a:t>
            </a:r>
          </a:p>
        </p:txBody>
      </p:sp>
      <p:graphicFrame>
        <p:nvGraphicFramePr>
          <p:cNvPr id="20" name="Object 19"/>
          <p:cNvGraphicFramePr>
            <a:graphicFrameLocks noChangeAspect="1"/>
          </p:cNvGraphicFramePr>
          <p:nvPr>
            <p:extLst/>
          </p:nvPr>
        </p:nvGraphicFramePr>
        <p:xfrm>
          <a:off x="2735118" y="406975"/>
          <a:ext cx="5295900" cy="2032000"/>
        </p:xfrm>
        <a:graphic>
          <a:graphicData uri="http://schemas.openxmlformats.org/presentationml/2006/ole">
            <mc:AlternateContent xmlns:mc="http://schemas.openxmlformats.org/markup-compatibility/2006">
              <mc:Choice xmlns:v="urn:schemas-microsoft-com:vml" Requires="v">
                <p:oleObj spid="_x0000_s19466" name="Equation" r:id="rId3" imgW="5295600" imgH="2031840" progId="Equation.DSMT4">
                  <p:embed/>
                </p:oleObj>
              </mc:Choice>
              <mc:Fallback>
                <p:oleObj name="Equation" r:id="rId3" imgW="5295600" imgH="2031840" progId="Equation.DSMT4">
                  <p:embed/>
                  <p:pic>
                    <p:nvPicPr>
                      <p:cNvPr id="0" name=""/>
                      <p:cNvPicPr/>
                      <p:nvPr/>
                    </p:nvPicPr>
                    <p:blipFill>
                      <a:blip r:embed="rId4"/>
                      <a:stretch>
                        <a:fillRect/>
                      </a:stretch>
                    </p:blipFill>
                    <p:spPr>
                      <a:xfrm>
                        <a:off x="2735118" y="406975"/>
                        <a:ext cx="5295900" cy="2032000"/>
                      </a:xfrm>
                      <a:prstGeom prst="rect">
                        <a:avLst/>
                      </a:prstGeom>
                    </p:spPr>
                  </p:pic>
                </p:oleObj>
              </mc:Fallback>
            </mc:AlternateContent>
          </a:graphicData>
        </a:graphic>
      </p:graphicFrame>
      <p:sp>
        <p:nvSpPr>
          <p:cNvPr id="12" name="Rectangle 11"/>
          <p:cNvSpPr/>
          <p:nvPr/>
        </p:nvSpPr>
        <p:spPr>
          <a:xfrm>
            <a:off x="342900" y="685800"/>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4</a:t>
            </a:r>
            <a:r>
              <a:rPr lang="en-US" sz="3200" b="1" dirty="0">
                <a:solidFill>
                  <a:srgbClr val="C00000"/>
                </a:solidFill>
                <a:latin typeface="Georgia" panose="02040502050405020303" pitchFamily="18" charset="0"/>
              </a:rPr>
              <a:t>:</a:t>
            </a:r>
          </a:p>
        </p:txBody>
      </p:sp>
      <p:graphicFrame>
        <p:nvGraphicFramePr>
          <p:cNvPr id="3" name="Object 2"/>
          <p:cNvGraphicFramePr>
            <a:graphicFrameLocks noChangeAspect="1"/>
          </p:cNvGraphicFramePr>
          <p:nvPr>
            <p:extLst/>
          </p:nvPr>
        </p:nvGraphicFramePr>
        <p:xfrm>
          <a:off x="2523716" y="2949431"/>
          <a:ext cx="7480300" cy="2286000"/>
        </p:xfrm>
        <a:graphic>
          <a:graphicData uri="http://schemas.openxmlformats.org/presentationml/2006/ole">
            <mc:AlternateContent xmlns:mc="http://schemas.openxmlformats.org/markup-compatibility/2006">
              <mc:Choice xmlns:v="urn:schemas-microsoft-com:vml" Requires="v">
                <p:oleObj spid="_x0000_s19467" name="Equation" r:id="rId5" imgW="7480080" imgH="2286000" progId="Equation.DSMT4">
                  <p:embed/>
                </p:oleObj>
              </mc:Choice>
              <mc:Fallback>
                <p:oleObj name="Equation" r:id="rId5" imgW="7480080" imgH="2286000" progId="Equation.DSMT4">
                  <p:embed/>
                  <p:pic>
                    <p:nvPicPr>
                      <p:cNvPr id="0" name=""/>
                      <p:cNvPicPr/>
                      <p:nvPr/>
                    </p:nvPicPr>
                    <p:blipFill>
                      <a:blip r:embed="rId6"/>
                      <a:stretch>
                        <a:fillRect/>
                      </a:stretch>
                    </p:blipFill>
                    <p:spPr>
                      <a:xfrm>
                        <a:off x="2523716" y="2949431"/>
                        <a:ext cx="7480300" cy="2286000"/>
                      </a:xfrm>
                      <a:prstGeom prst="rect">
                        <a:avLst/>
                      </a:prstGeom>
                    </p:spPr>
                  </p:pic>
                </p:oleObj>
              </mc:Fallback>
            </mc:AlternateContent>
          </a:graphicData>
        </a:graphic>
      </p:graphicFrame>
    </p:spTree>
    <p:extLst>
      <p:ext uri="{BB962C8B-B14F-4D97-AF65-F5344CB8AC3E}">
        <p14:creationId xmlns:p14="http://schemas.microsoft.com/office/powerpoint/2010/main" val="2480244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190501" y="685800"/>
            <a:ext cx="9991724" cy="5295900"/>
          </a:xfrm>
          <a:prstGeom prst="rect">
            <a:avLst/>
          </a:prstGeom>
        </p:spPr>
        <p:txBody>
          <a:bodyPr vert="horz" lIns="91440" tIns="45720" rIns="91440" bIns="45720" rtlCol="0">
            <a:normAutofit/>
          </a:bodyPr>
          <a:lstStyle/>
          <a:p>
            <a:r>
              <a:rPr lang="en-US" sz="2800" b="1" dirty="0">
                <a:solidFill>
                  <a:srgbClr val="C00000"/>
                </a:solidFill>
                <a:latin typeface="Georgia" pitchFamily="18" charset="0"/>
                <a:cs typeface="Times New Roman" pitchFamily="18" charset="0"/>
              </a:rPr>
              <a:t> </a:t>
            </a:r>
          </a:p>
          <a:p>
            <a:endParaRPr lang="en-US" sz="2800" b="1" dirty="0">
              <a:solidFill>
                <a:srgbClr val="C00000"/>
              </a:solidFill>
              <a:latin typeface="Georgia" pitchFamily="18" charset="0"/>
              <a:cs typeface="Times New Roman" pitchFamily="18" charset="0"/>
            </a:endParaRPr>
          </a:p>
          <a:p>
            <a:endParaRPr lang="en-US" sz="2400" b="1" dirty="0">
              <a:solidFill>
                <a:prstClr val="black"/>
              </a:solidFill>
              <a:latin typeface="Georgia" pitchFamily="18" charset="0"/>
              <a:cs typeface="Times New Roman" pitchFamily="18" charset="0"/>
            </a:endParaRPr>
          </a:p>
          <a:p>
            <a:endParaRPr lang="en-US" sz="2400" b="1" dirty="0">
              <a:solidFill>
                <a:srgbClr val="C00000"/>
              </a:solidFill>
              <a:latin typeface="Georgia" pitchFamily="18" charset="0"/>
              <a:cs typeface="Times New Roman" pitchFamily="18" charset="0"/>
            </a:endParaRPr>
          </a:p>
        </p:txBody>
      </p:sp>
      <p:sp>
        <p:nvSpPr>
          <p:cNvPr id="2" name="Rectangle 1"/>
          <p:cNvSpPr/>
          <p:nvPr/>
        </p:nvSpPr>
        <p:spPr>
          <a:xfrm>
            <a:off x="301335" y="587666"/>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5</a:t>
            </a:r>
            <a:r>
              <a:rPr lang="en-US" sz="3200" b="1" dirty="0">
                <a:solidFill>
                  <a:srgbClr val="C00000"/>
                </a:solidFill>
                <a:latin typeface="Georgia" panose="02040502050405020303" pitchFamily="18" charset="0"/>
              </a:rPr>
              <a:t>:</a:t>
            </a:r>
          </a:p>
        </p:txBody>
      </p:sp>
      <p:graphicFrame>
        <p:nvGraphicFramePr>
          <p:cNvPr id="3" name="Object 2"/>
          <p:cNvGraphicFramePr>
            <a:graphicFrameLocks noChangeAspect="1"/>
          </p:cNvGraphicFramePr>
          <p:nvPr>
            <p:extLst/>
          </p:nvPr>
        </p:nvGraphicFramePr>
        <p:xfrm>
          <a:off x="2684463" y="685800"/>
          <a:ext cx="8077200" cy="2755900"/>
        </p:xfrm>
        <a:graphic>
          <a:graphicData uri="http://schemas.openxmlformats.org/presentationml/2006/ole">
            <mc:AlternateContent xmlns:mc="http://schemas.openxmlformats.org/markup-compatibility/2006">
              <mc:Choice xmlns:v="urn:schemas-microsoft-com:vml" Requires="v">
                <p:oleObj spid="_x0000_s20490" name="Equation" r:id="rId3" imgW="8076960" imgH="2755800" progId="Equation.DSMT4">
                  <p:embed/>
                </p:oleObj>
              </mc:Choice>
              <mc:Fallback>
                <p:oleObj name="Equation" r:id="rId3" imgW="8076960" imgH="2755800" progId="Equation.DSMT4">
                  <p:embed/>
                  <p:pic>
                    <p:nvPicPr>
                      <p:cNvPr id="0" name=""/>
                      <p:cNvPicPr/>
                      <p:nvPr/>
                    </p:nvPicPr>
                    <p:blipFill>
                      <a:blip r:embed="rId4"/>
                      <a:stretch>
                        <a:fillRect/>
                      </a:stretch>
                    </p:blipFill>
                    <p:spPr>
                      <a:xfrm>
                        <a:off x="2684463" y="685800"/>
                        <a:ext cx="8077200" cy="2755900"/>
                      </a:xfrm>
                      <a:prstGeom prst="rect">
                        <a:avLst/>
                      </a:prstGeom>
                    </p:spPr>
                  </p:pic>
                </p:oleObj>
              </mc:Fallback>
            </mc:AlternateContent>
          </a:graphicData>
        </a:graphic>
      </p:graphicFrame>
      <p:sp>
        <p:nvSpPr>
          <p:cNvPr id="7" name="Rectangle 6"/>
          <p:cNvSpPr/>
          <p:nvPr/>
        </p:nvSpPr>
        <p:spPr>
          <a:xfrm>
            <a:off x="301335" y="3441700"/>
            <a:ext cx="1688283" cy="584775"/>
          </a:xfrm>
          <a:prstGeom prst="rect">
            <a:avLst/>
          </a:prstGeom>
        </p:spPr>
        <p:txBody>
          <a:bodyPr wrap="none">
            <a:spAutoFit/>
          </a:bodyPr>
          <a:lstStyle/>
          <a:p>
            <a:r>
              <a:rPr lang="en-US" sz="2800" b="1" dirty="0">
                <a:solidFill>
                  <a:srgbClr val="C00000"/>
                </a:solidFill>
                <a:latin typeface="Georgia" panose="02040502050405020303" pitchFamily="18" charset="0"/>
              </a:rPr>
              <a:t>Layer </a:t>
            </a:r>
            <a:r>
              <a:rPr lang="en-US" sz="3200" b="1" dirty="0">
                <a:solidFill>
                  <a:srgbClr val="C00000"/>
                </a:solidFill>
              </a:rPr>
              <a:t>6</a:t>
            </a:r>
            <a:r>
              <a:rPr lang="en-US" sz="3200" b="1" dirty="0">
                <a:solidFill>
                  <a:srgbClr val="C00000"/>
                </a:solidFill>
                <a:latin typeface="Georgia" panose="02040502050405020303" pitchFamily="18" charset="0"/>
              </a:rPr>
              <a:t>:</a:t>
            </a:r>
          </a:p>
        </p:txBody>
      </p:sp>
      <p:sp>
        <p:nvSpPr>
          <p:cNvPr id="4" name="TextBox 3"/>
          <p:cNvSpPr txBox="1"/>
          <p:nvPr/>
        </p:nvSpPr>
        <p:spPr>
          <a:xfrm>
            <a:off x="2379518" y="3607373"/>
            <a:ext cx="6795655" cy="738664"/>
          </a:xfrm>
          <a:prstGeom prst="rect">
            <a:avLst/>
          </a:prstGeom>
          <a:noFill/>
        </p:spPr>
        <p:txBody>
          <a:bodyPr wrap="square" rtlCol="0">
            <a:spAutoFit/>
          </a:bodyPr>
          <a:lstStyle/>
          <a:p>
            <a:r>
              <a:rPr lang="en-US" sz="2400" b="1" dirty="0">
                <a:solidFill>
                  <a:prstClr val="black"/>
                </a:solidFill>
              </a:rPr>
              <a:t>The overall output 6</a:t>
            </a:r>
            <a:r>
              <a:rPr lang="en-US" sz="2400" b="1" baseline="-25000" dirty="0">
                <a:solidFill>
                  <a:prstClr val="black"/>
                </a:solidFill>
              </a:rPr>
              <a:t>O1</a:t>
            </a:r>
            <a:r>
              <a:rPr lang="en-US" sz="2400" b="1" dirty="0">
                <a:solidFill>
                  <a:prstClr val="black"/>
                </a:solidFill>
              </a:rPr>
              <a:t> can be calculated as follows:</a:t>
            </a:r>
          </a:p>
          <a:p>
            <a:r>
              <a:rPr lang="en-US" baseline="-25000" dirty="0">
                <a:solidFill>
                  <a:prstClr val="black"/>
                </a:solidFill>
              </a:rPr>
              <a:t>	</a:t>
            </a:r>
            <a:endParaRPr lang="en-US" dirty="0">
              <a:solidFill>
                <a:prstClr val="black"/>
              </a:solidFill>
            </a:endParaRPr>
          </a:p>
        </p:txBody>
      </p:sp>
      <p:graphicFrame>
        <p:nvGraphicFramePr>
          <p:cNvPr id="6" name="Object 5"/>
          <p:cNvGraphicFramePr>
            <a:graphicFrameLocks noChangeAspect="1"/>
          </p:cNvGraphicFramePr>
          <p:nvPr>
            <p:extLst/>
          </p:nvPr>
        </p:nvGraphicFramePr>
        <p:xfrm>
          <a:off x="2627745" y="4111087"/>
          <a:ext cx="5689600" cy="469900"/>
        </p:xfrm>
        <a:graphic>
          <a:graphicData uri="http://schemas.openxmlformats.org/presentationml/2006/ole">
            <mc:AlternateContent xmlns:mc="http://schemas.openxmlformats.org/markup-compatibility/2006">
              <mc:Choice xmlns:v="urn:schemas-microsoft-com:vml" Requires="v">
                <p:oleObj spid="_x0000_s20491" name="Equation" r:id="rId5" imgW="5689440" imgH="469800" progId="Equation.DSMT4">
                  <p:embed/>
                </p:oleObj>
              </mc:Choice>
              <mc:Fallback>
                <p:oleObj name="Equation" r:id="rId5" imgW="5689440" imgH="469800" progId="Equation.DSMT4">
                  <p:embed/>
                  <p:pic>
                    <p:nvPicPr>
                      <p:cNvPr id="0" name=""/>
                      <p:cNvPicPr/>
                      <p:nvPr/>
                    </p:nvPicPr>
                    <p:blipFill>
                      <a:blip r:embed="rId6"/>
                      <a:stretch>
                        <a:fillRect/>
                      </a:stretch>
                    </p:blipFill>
                    <p:spPr>
                      <a:xfrm>
                        <a:off x="2627745" y="4111087"/>
                        <a:ext cx="5689600" cy="4699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8" name="TextBox 7"/>
              <p:cNvSpPr txBox="1"/>
              <p:nvPr/>
            </p:nvSpPr>
            <p:spPr>
              <a:xfrm>
                <a:off x="2083137" y="4755957"/>
                <a:ext cx="7185555" cy="830997"/>
              </a:xfrm>
              <a:prstGeom prst="rect">
                <a:avLst/>
              </a:prstGeom>
              <a:noFill/>
            </p:spPr>
            <p:txBody>
              <a:bodyPr wrap="square" rtlCol="0">
                <a:spAutoFit/>
              </a:bodyPr>
              <a:lstStyle/>
              <a:p>
                <a:r>
                  <a:rPr lang="en-US" sz="2400" b="1" dirty="0">
                    <a:solidFill>
                      <a:prstClr val="black"/>
                    </a:solidFill>
                  </a:rPr>
                  <a:t>    Now, Target output T</a:t>
                </a:r>
                <a:r>
                  <a:rPr lang="en-US" sz="2400" b="1" baseline="-25000" dirty="0">
                    <a:solidFill>
                      <a:prstClr val="black"/>
                    </a:solidFill>
                  </a:rPr>
                  <a:t>O1</a:t>
                </a:r>
                <a:r>
                  <a:rPr lang="en-US" sz="2400" b="1" dirty="0">
                    <a:solidFill>
                      <a:prstClr val="black"/>
                    </a:solidFill>
                  </a:rPr>
                  <a:t> = 2.3</a:t>
                </a:r>
              </a:p>
              <a:p>
                <a14:m>
                  <m:oMath xmlns:m="http://schemas.openxmlformats.org/officeDocument/2006/math">
                    <m:r>
                      <a:rPr lang="en-US" sz="2400" b="1" smtClean="0">
                        <a:solidFill>
                          <a:prstClr val="black"/>
                        </a:solidFill>
                        <a:latin typeface="Cambria Math" panose="02040503050406030204" pitchFamily="18" charset="0"/>
                        <a:ea typeface="Cambria Math" panose="02040503050406030204" pitchFamily="18" charset="0"/>
                      </a:rPr>
                      <m:t>∴</m:t>
                    </m:r>
                  </m:oMath>
                </a14:m>
                <a:r>
                  <a:rPr lang="en-US" sz="2400" b="1" dirty="0">
                    <a:solidFill>
                      <a:prstClr val="black"/>
                    </a:solidFill>
                  </a:rPr>
                  <a:t> Deviation in prediction  = 2.3 – 2.255860 = </a:t>
                </a:r>
                <a:r>
                  <a:rPr lang="en-US" sz="2400" b="1" dirty="0">
                    <a:solidFill>
                      <a:srgbClr val="FF0000"/>
                    </a:solidFill>
                  </a:rPr>
                  <a:t>0.044140</a:t>
                </a:r>
              </a:p>
            </p:txBody>
          </p:sp>
        </mc:Choice>
        <mc:Fallback xmlns="">
          <p:sp>
            <p:nvSpPr>
              <p:cNvPr id="8" name="TextBox 7"/>
              <p:cNvSpPr txBox="1">
                <a:spLocks noRot="1" noChangeAspect="1" noMove="1" noResize="1" noEditPoints="1" noAdjustHandles="1" noChangeArrowheads="1" noChangeShapeType="1" noTextEdit="1"/>
              </p:cNvSpPr>
              <p:nvPr/>
            </p:nvSpPr>
            <p:spPr>
              <a:xfrm>
                <a:off x="2083137" y="4755957"/>
                <a:ext cx="7185555" cy="830997"/>
              </a:xfrm>
              <a:prstGeom prst="rect">
                <a:avLst/>
              </a:prstGeom>
              <a:blipFill rotWithShape="0">
                <a:blip r:embed="rId8"/>
                <a:stretch>
                  <a:fillRect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1836889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30528" y="316089"/>
            <a:ext cx="7363592" cy="3950056"/>
          </a:xfrm>
          <a:prstGeom prst="rect">
            <a:avLst/>
          </a:prstGeom>
          <a:noFill/>
        </p:spPr>
        <p:txBody>
          <a:bodyPr wrap="square" rtlCol="0">
            <a:spAutoFit/>
          </a:bodyPr>
          <a:lstStyle/>
          <a:p>
            <a:pPr>
              <a:lnSpc>
                <a:spcPct val="200000"/>
              </a:lnSpc>
            </a:pPr>
            <a:r>
              <a:rPr lang="en-US" sz="2667" b="1" dirty="0">
                <a:solidFill>
                  <a:srgbClr val="C00000"/>
                </a:solidFill>
              </a:rPr>
              <a:t>Conclusion</a:t>
            </a:r>
            <a:r>
              <a:rPr lang="en-US" sz="2667" b="1" dirty="0">
                <a:solidFill>
                  <a:srgbClr val="002060"/>
                </a:solidFill>
              </a:rPr>
              <a:t>:</a:t>
            </a:r>
          </a:p>
          <a:p>
            <a:pPr>
              <a:lnSpc>
                <a:spcPct val="200000"/>
              </a:lnSpc>
            </a:pPr>
            <a:r>
              <a:rPr lang="en-US" sz="2400" b="1" dirty="0">
                <a:solidFill>
                  <a:prstClr val="black"/>
                </a:solidFill>
              </a:rPr>
              <a:t>Principles of </a:t>
            </a:r>
            <a:r>
              <a:rPr lang="en-US" sz="2400" b="1" dirty="0" err="1">
                <a:solidFill>
                  <a:prstClr val="black"/>
                </a:solidFill>
              </a:rPr>
              <a:t>Neuro</a:t>
            </a:r>
            <a:r>
              <a:rPr lang="en-US" sz="2400" b="1" dirty="0">
                <a:solidFill>
                  <a:prstClr val="black"/>
                </a:solidFill>
              </a:rPr>
              <a:t>-Fuzzy Systems (both </a:t>
            </a:r>
            <a:r>
              <a:rPr lang="en-US" sz="2400" b="1" dirty="0" err="1">
                <a:solidFill>
                  <a:prstClr val="black"/>
                </a:solidFill>
              </a:rPr>
              <a:t>Mamdani</a:t>
            </a:r>
            <a:r>
              <a:rPr lang="en-US" sz="2400" b="1" dirty="0">
                <a:solidFill>
                  <a:prstClr val="black"/>
                </a:solidFill>
              </a:rPr>
              <a:t> Approach as well as Takagi and </a:t>
            </a:r>
            <a:r>
              <a:rPr lang="en-US" sz="2400" b="1" dirty="0" err="1">
                <a:solidFill>
                  <a:prstClr val="black"/>
                </a:solidFill>
              </a:rPr>
              <a:t>Sugeno’s</a:t>
            </a:r>
            <a:r>
              <a:rPr lang="en-US" sz="2400" b="1" dirty="0">
                <a:solidFill>
                  <a:prstClr val="black"/>
                </a:solidFill>
              </a:rPr>
              <a:t> Approach) have been discussed with suitable numerical examples</a:t>
            </a:r>
          </a:p>
          <a:p>
            <a:pPr>
              <a:lnSpc>
                <a:spcPct val="200000"/>
              </a:lnSpc>
            </a:pPr>
            <a:endParaRPr lang="en-US" sz="2667" b="1" dirty="0">
              <a:solidFill>
                <a:srgbClr val="002060"/>
              </a:solidFill>
            </a:endParaRPr>
          </a:p>
        </p:txBody>
      </p:sp>
    </p:spTree>
    <p:extLst>
      <p:ext uri="{BB962C8B-B14F-4D97-AF65-F5344CB8AC3E}">
        <p14:creationId xmlns:p14="http://schemas.microsoft.com/office/powerpoint/2010/main" val="2971509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304548" y="1794274"/>
            <a:ext cx="7260031" cy="3416320"/>
          </a:xfrm>
          <a:prstGeom prst="rect">
            <a:avLst/>
          </a:prstGeom>
          <a:noFill/>
        </p:spPr>
        <p:txBody>
          <a:bodyPr wrap="square" rtlCol="0">
            <a:spAutoFit/>
          </a:bodyPr>
          <a:lstStyle/>
          <a:p>
            <a:pPr marL="342900" indent="-342900">
              <a:buFont typeface="Arial" pitchFamily="34" charset="0"/>
              <a:buChar char="•"/>
            </a:pPr>
            <a:r>
              <a:rPr lang="en-US" sz="2400" b="1" dirty="0">
                <a:cs typeface="Times New Roman" pitchFamily="18" charset="0"/>
              </a:rPr>
              <a:t>Fitness</a:t>
            </a:r>
            <a:r>
              <a:rPr lang="en-US" sz="2400" b="1" dirty="0">
                <a:solidFill>
                  <a:schemeClr val="accent2"/>
                </a:solidFill>
                <a:cs typeface="Times New Roman" pitchFamily="18" charset="0"/>
              </a:rPr>
              <a:t> </a:t>
            </a:r>
            <a:r>
              <a:rPr lang="en-US" sz="2400" b="1" dirty="0">
                <a:cs typeface="Times New Roman" pitchFamily="18" charset="0"/>
              </a:rPr>
              <a:t>of the GA-string  </a:t>
            </a: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endParaRPr lang="en-US" sz="2400" b="1" dirty="0">
              <a:cs typeface="Times New Roman" pitchFamily="18" charset="0"/>
            </a:endParaRPr>
          </a:p>
          <a:p>
            <a:r>
              <a:rPr lang="en-US" sz="2400" b="1" dirty="0">
                <a:cs typeface="Times New Roman" pitchFamily="18" charset="0"/>
              </a:rPr>
              <a:t>where L: No. of training scenarios</a:t>
            </a:r>
          </a:p>
        </p:txBody>
      </p:sp>
      <p:sp>
        <p:nvSpPr>
          <p:cNvPr id="18" name="TextBox 17"/>
          <p:cNvSpPr txBox="1"/>
          <p:nvPr/>
        </p:nvSpPr>
        <p:spPr>
          <a:xfrm>
            <a:off x="221429" y="807682"/>
            <a:ext cx="4742456"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Batch Mode of Training</a:t>
            </a:r>
          </a:p>
        </p:txBody>
      </p:sp>
      <p:graphicFrame>
        <p:nvGraphicFramePr>
          <p:cNvPr id="3" name="Object 2"/>
          <p:cNvGraphicFramePr>
            <a:graphicFrameLocks noChangeAspect="1"/>
          </p:cNvGraphicFramePr>
          <p:nvPr>
            <p:extLst>
              <p:ext uri="{D42A27DB-BD31-4B8C-83A1-F6EECF244321}">
                <p14:modId xmlns:p14="http://schemas.microsoft.com/office/powerpoint/2010/main" val="899931980"/>
              </p:ext>
            </p:extLst>
          </p:nvPr>
        </p:nvGraphicFramePr>
        <p:xfrm>
          <a:off x="1184047" y="3100559"/>
          <a:ext cx="3779838" cy="762000"/>
        </p:xfrm>
        <a:graphic>
          <a:graphicData uri="http://schemas.openxmlformats.org/presentationml/2006/ole">
            <mc:AlternateContent xmlns:mc="http://schemas.openxmlformats.org/markup-compatibility/2006">
              <mc:Choice xmlns:v="urn:schemas-microsoft-com:vml" Requires="v">
                <p:oleObj spid="_x0000_s3102" name="Equation" r:id="rId3" imgW="1930320" imgH="406080" progId="Equation.3">
                  <p:embed/>
                </p:oleObj>
              </mc:Choice>
              <mc:Fallback>
                <p:oleObj name="Equation" r:id="rId3" imgW="1930320" imgH="406080" progId="Equation.3">
                  <p:embed/>
                  <p:pic>
                    <p:nvPicPr>
                      <p:cNvPr id="0" name="Object 4"/>
                      <p:cNvPicPr>
                        <a:picLocks noChangeAspect="1" noChangeArrowheads="1"/>
                      </p:cNvPicPr>
                      <p:nvPr/>
                    </p:nvPicPr>
                    <p:blipFill>
                      <a:blip r:embed="rId4"/>
                      <a:srcRect/>
                      <a:stretch>
                        <a:fillRect/>
                      </a:stretch>
                    </p:blipFill>
                    <p:spPr bwMode="auto">
                      <a:xfrm>
                        <a:off x="1184047" y="3100559"/>
                        <a:ext cx="37798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54058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descr="E:\0 Drive D Back up\On-line MOOC course on Fuzzy Logic and Neural Networks\NOC Presentation_11th Nov 2018_Fig 2.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7" y="524397"/>
            <a:ext cx="7065818" cy="533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0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1" name="TextBox 70"/>
          <p:cNvSpPr txBox="1"/>
          <p:nvPr/>
        </p:nvSpPr>
        <p:spPr>
          <a:xfrm>
            <a:off x="102666" y="986325"/>
            <a:ext cx="8316939" cy="1200329"/>
          </a:xfrm>
          <a:prstGeom prst="rect">
            <a:avLst/>
          </a:prstGeom>
          <a:noFill/>
        </p:spPr>
        <p:txBody>
          <a:bodyPr wrap="square" rtlCol="0">
            <a:spAutoFit/>
          </a:bodyPr>
          <a:lstStyle/>
          <a:p>
            <a:pPr marL="342900" indent="-342900" algn="just">
              <a:buFont typeface="Arial" pitchFamily="34" charset="0"/>
              <a:buChar char="•"/>
            </a:pPr>
            <a:r>
              <a:rPr lang="en-US" sz="2400" b="1" dirty="0">
                <a:cs typeface="Times New Roman" pitchFamily="18" charset="0"/>
              </a:rPr>
              <a:t>A binary-coded GA is to be used to update the connecting weights, bias value and coefficients of transfer functions of an </a:t>
            </a:r>
            <a:r>
              <a:rPr lang="en-US" sz="2400" b="1" dirty="0" err="1">
                <a:cs typeface="Times New Roman" pitchFamily="18" charset="0"/>
              </a:rPr>
              <a:t>NN</a:t>
            </a:r>
            <a:r>
              <a:rPr lang="en-US" sz="2400" b="1" dirty="0">
                <a:cs typeface="Times New Roman" pitchFamily="18" charset="0"/>
              </a:rPr>
              <a:t> shown in the figure given below. </a:t>
            </a:r>
          </a:p>
        </p:txBody>
      </p:sp>
      <p:sp>
        <p:nvSpPr>
          <p:cNvPr id="18" name="TextBox 17"/>
          <p:cNvSpPr txBox="1"/>
          <p:nvPr/>
        </p:nvSpPr>
        <p:spPr>
          <a:xfrm>
            <a:off x="221429" y="463105"/>
            <a:ext cx="4742456"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Numerical Example</a:t>
            </a:r>
          </a:p>
        </p:txBody>
      </p:sp>
      <p:pic>
        <p:nvPicPr>
          <p:cNvPr id="5122" name="Picture 2" descr="C:\Users\PR10510\Pictures\My Scans\2018-11 (Nov)\scan0001 -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030" y="2339439"/>
            <a:ext cx="4758231" cy="30282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2509" y="5462805"/>
            <a:ext cx="6341423" cy="461665"/>
          </a:xfrm>
          <a:prstGeom prst="rect">
            <a:avLst/>
          </a:prstGeom>
          <a:noFill/>
        </p:spPr>
        <p:txBody>
          <a:bodyPr wrap="square" rtlCol="0">
            <a:spAutoFit/>
          </a:bodyPr>
          <a:lstStyle/>
          <a:p>
            <a:pPr algn="just"/>
            <a:r>
              <a:rPr lang="en-US" sz="2400" b="1" dirty="0">
                <a:cs typeface="Times New Roman" pitchFamily="18" charset="0"/>
              </a:rPr>
              <a:t>          A 2-3-1 fully connected feed-forward NN</a:t>
            </a:r>
          </a:p>
        </p:txBody>
      </p:sp>
    </p:spTree>
    <p:extLst>
      <p:ext uri="{BB962C8B-B14F-4D97-AF65-F5344CB8AC3E}">
        <p14:creationId xmlns:p14="http://schemas.microsoft.com/office/powerpoint/2010/main" val="227497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CDD2B19C6B244BA2C132585654234A" ma:contentTypeVersion="3" ma:contentTypeDescription="Create a new document." ma:contentTypeScope="" ma:versionID="40f5216d26f0c688e07dd769fe37ba23">
  <xsd:schema xmlns:xsd="http://www.w3.org/2001/XMLSchema" xmlns:xs="http://www.w3.org/2001/XMLSchema" xmlns:p="http://schemas.microsoft.com/office/2006/metadata/properties" xmlns:ns2="8e0c8c8a-770c-4254-896e-7c69b9302997" targetNamespace="http://schemas.microsoft.com/office/2006/metadata/properties" ma:root="true" ma:fieldsID="50d8ffc6a17e1f1b905b7ccc05f47e90" ns2:_="">
    <xsd:import namespace="8e0c8c8a-770c-4254-896e-7c69b9302997"/>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0c8c8a-770c-4254-896e-7c69b93029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88F986-60B1-41EA-8A33-4A99676AAAB0}"/>
</file>

<file path=customXml/itemProps2.xml><?xml version="1.0" encoding="utf-8"?>
<ds:datastoreItem xmlns:ds="http://schemas.openxmlformats.org/officeDocument/2006/customXml" ds:itemID="{4A0DEB58-9A57-411F-A788-88C378DC139F}"/>
</file>

<file path=customXml/itemProps3.xml><?xml version="1.0" encoding="utf-8"?>
<ds:datastoreItem xmlns:ds="http://schemas.openxmlformats.org/officeDocument/2006/customXml" ds:itemID="{BDA8BA5A-543F-44A2-AE0F-2F2C39ED9B47}"/>
</file>

<file path=docProps/app.xml><?xml version="1.0" encoding="utf-8"?>
<Properties xmlns="http://schemas.openxmlformats.org/officeDocument/2006/extended-properties" xmlns:vt="http://schemas.openxmlformats.org/officeDocument/2006/docPropsVTypes">
  <TotalTime>3107</TotalTime>
  <Words>3364</Words>
  <Application>Microsoft Office PowerPoint</Application>
  <PresentationFormat>Widescreen</PresentationFormat>
  <Paragraphs>526</Paragraphs>
  <Slides>67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8" baseType="lpstr">
      <vt:lpstr>Arial</vt:lpstr>
      <vt:lpstr>Calibri</vt:lpstr>
      <vt:lpstr>Calibri Light</vt:lpstr>
      <vt:lpstr>Cambria Math</vt:lpstr>
      <vt:lpstr>Franklin Gothic Book</vt:lpstr>
      <vt:lpstr>Franklin Gothic Medium</vt:lpstr>
      <vt:lpstr>Georgia</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dkpra</cp:lastModifiedBy>
  <cp:revision>172</cp:revision>
  <dcterms:created xsi:type="dcterms:W3CDTF">2018-09-11T10:32:04Z</dcterms:created>
  <dcterms:modified xsi:type="dcterms:W3CDTF">2020-10-30T15:06:30Z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0x010100DBCDD2B19C6B244BA2C132585654234A</vt:lpwstr>
  </property>
</Properties>
</file>